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45"/>
  </p:notesMasterIdLst>
  <p:handoutMasterIdLst>
    <p:handoutMasterId r:id="rId46"/>
  </p:handoutMasterIdLst>
  <p:sldIdLst>
    <p:sldId id="256" r:id="rId2"/>
    <p:sldId id="492" r:id="rId3"/>
    <p:sldId id="608" r:id="rId4"/>
    <p:sldId id="564" r:id="rId5"/>
    <p:sldId id="611" r:id="rId6"/>
    <p:sldId id="612" r:id="rId7"/>
    <p:sldId id="585" r:id="rId8"/>
    <p:sldId id="586" r:id="rId9"/>
    <p:sldId id="587" r:id="rId10"/>
    <p:sldId id="588" r:id="rId11"/>
    <p:sldId id="589" r:id="rId12"/>
    <p:sldId id="565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4" r:id="rId21"/>
    <p:sldId id="575" r:id="rId22"/>
    <p:sldId id="590" r:id="rId23"/>
    <p:sldId id="576" r:id="rId24"/>
    <p:sldId id="577" r:id="rId25"/>
    <p:sldId id="578" r:id="rId26"/>
    <p:sldId id="579" r:id="rId27"/>
    <p:sldId id="580" r:id="rId28"/>
    <p:sldId id="581" r:id="rId29"/>
    <p:sldId id="602" r:id="rId30"/>
    <p:sldId id="603" r:id="rId31"/>
    <p:sldId id="592" r:id="rId32"/>
    <p:sldId id="593" r:id="rId33"/>
    <p:sldId id="594" r:id="rId34"/>
    <p:sldId id="595" r:id="rId35"/>
    <p:sldId id="596" r:id="rId36"/>
    <p:sldId id="601" r:id="rId37"/>
    <p:sldId id="597" r:id="rId38"/>
    <p:sldId id="604" r:id="rId39"/>
    <p:sldId id="599" r:id="rId40"/>
    <p:sldId id="600" r:id="rId41"/>
    <p:sldId id="605" r:id="rId42"/>
    <p:sldId id="606" r:id="rId43"/>
    <p:sldId id="607" r:id="rId44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7C80"/>
    <a:srgbClr val="323232"/>
    <a:srgbClr val="787878"/>
    <a:srgbClr val="B4B4B4"/>
    <a:srgbClr val="DCDCDC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76" autoAdjust="0"/>
    <p:restoredTop sz="86291" autoAdjust="0"/>
  </p:normalViewPr>
  <p:slideViewPr>
    <p:cSldViewPr>
      <p:cViewPr varScale="1">
        <p:scale>
          <a:sx n="118" d="100"/>
          <a:sy n="118" d="100"/>
        </p:scale>
        <p:origin x="-104" y="-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Baseline%20Correc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Baseline%20Correc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Baseline%20Overla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46551724137931"/>
          <c:y val="0.042006022758127"/>
          <c:w val="0.881936374332519"/>
          <c:h val="0.91598795448374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baseline!$J$1</c:f>
              <c:strCache>
                <c:ptCount val="1"/>
                <c:pt idx="0">
                  <c:v>cond1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baseline!$J$2:$J$84</c:f>
              <c:numCache>
                <c:formatCode>General</c:formatCode>
                <c:ptCount val="83"/>
                <c:pt idx="0">
                  <c:v>0.715113232718977</c:v>
                </c:pt>
                <c:pt idx="1">
                  <c:v>0.734251202485666</c:v>
                </c:pt>
                <c:pt idx="2">
                  <c:v>0.719360226967183</c:v>
                </c:pt>
                <c:pt idx="3">
                  <c:v>0.714231747248868</c:v>
                </c:pt>
                <c:pt idx="4">
                  <c:v>0.720564827544331</c:v>
                </c:pt>
                <c:pt idx="5">
                  <c:v>0.700999782718554</c:v>
                </c:pt>
                <c:pt idx="6">
                  <c:v>0.783463103479153</c:v>
                </c:pt>
                <c:pt idx="7">
                  <c:v>0.735348033349965</c:v>
                </c:pt>
                <c:pt idx="8">
                  <c:v>0.77156711995126</c:v>
                </c:pt>
                <c:pt idx="9">
                  <c:v>0.708618405969491</c:v>
                </c:pt>
                <c:pt idx="10">
                  <c:v>0.798693023177022</c:v>
                </c:pt>
                <c:pt idx="11">
                  <c:v>0.749106090344139</c:v>
                </c:pt>
                <c:pt idx="12">
                  <c:v>0.702867787017112</c:v>
                </c:pt>
                <c:pt idx="13">
                  <c:v>0.755671249442639</c:v>
                </c:pt>
                <c:pt idx="14">
                  <c:v>0.7401072572271</c:v>
                </c:pt>
                <c:pt idx="15">
                  <c:v>0.747753848039701</c:v>
                </c:pt>
                <c:pt idx="16">
                  <c:v>0.783375103227445</c:v>
                </c:pt>
                <c:pt idx="17">
                  <c:v>0.797640509311805</c:v>
                </c:pt>
                <c:pt idx="18">
                  <c:v>0.745035475447824</c:v>
                </c:pt>
                <c:pt idx="19">
                  <c:v>0.750724888883451</c:v>
                </c:pt>
                <c:pt idx="20">
                  <c:v>0.786916397608274</c:v>
                </c:pt>
                <c:pt idx="21">
                  <c:v>0.760045370660153</c:v>
                </c:pt>
                <c:pt idx="22">
                  <c:v>0.790788126890945</c:v>
                </c:pt>
                <c:pt idx="23">
                  <c:v>0.823691039220977</c:v>
                </c:pt>
                <c:pt idx="24">
                  <c:v>0.876099812554786</c:v>
                </c:pt>
                <c:pt idx="25">
                  <c:v>0.943999434302976</c:v>
                </c:pt>
                <c:pt idx="26">
                  <c:v>0.974824984476471</c:v>
                </c:pt>
                <c:pt idx="27">
                  <c:v>0.941644156917159</c:v>
                </c:pt>
                <c:pt idx="28">
                  <c:v>0.98003420888843</c:v>
                </c:pt>
                <c:pt idx="29">
                  <c:v>0.973434244061619</c:v>
                </c:pt>
                <c:pt idx="30">
                  <c:v>0.858624536694546</c:v>
                </c:pt>
                <c:pt idx="31">
                  <c:v>0.750499041893998</c:v>
                </c:pt>
                <c:pt idx="32">
                  <c:v>0.67729529702821</c:v>
                </c:pt>
                <c:pt idx="33">
                  <c:v>0.526844348056049</c:v>
                </c:pt>
                <c:pt idx="34">
                  <c:v>0.384694431213848</c:v>
                </c:pt>
                <c:pt idx="35">
                  <c:v>0.309717946153676</c:v>
                </c:pt>
                <c:pt idx="36">
                  <c:v>0.222733812669583</c:v>
                </c:pt>
                <c:pt idx="37">
                  <c:v>0.178771759218119</c:v>
                </c:pt>
                <c:pt idx="38">
                  <c:v>0.177472113958513</c:v>
                </c:pt>
                <c:pt idx="39">
                  <c:v>0.195297909753944</c:v>
                </c:pt>
                <c:pt idx="40">
                  <c:v>0.242616619010722</c:v>
                </c:pt>
                <c:pt idx="41">
                  <c:v>0.286811627193603</c:v>
                </c:pt>
                <c:pt idx="42">
                  <c:v>0.443078393771727</c:v>
                </c:pt>
                <c:pt idx="43">
                  <c:v>0.579862444753817</c:v>
                </c:pt>
                <c:pt idx="44">
                  <c:v>0.769992559753299</c:v>
                </c:pt>
                <c:pt idx="45">
                  <c:v>0.959834241269355</c:v>
                </c:pt>
                <c:pt idx="46">
                  <c:v>1.121350830818987</c:v>
                </c:pt>
                <c:pt idx="47">
                  <c:v>1.227300358167485</c:v>
                </c:pt>
                <c:pt idx="48">
                  <c:v>1.35368651424307</c:v>
                </c:pt>
                <c:pt idx="49">
                  <c:v>1.5440933833093</c:v>
                </c:pt>
                <c:pt idx="50">
                  <c:v>1.534313302248053</c:v>
                </c:pt>
                <c:pt idx="51">
                  <c:v>1.589852153052631</c:v>
                </c:pt>
                <c:pt idx="52">
                  <c:v>1.605624426047073</c:v>
                </c:pt>
                <c:pt idx="53">
                  <c:v>1.694281608714305</c:v>
                </c:pt>
                <c:pt idx="54">
                  <c:v>1.704650437113487</c:v>
                </c:pt>
                <c:pt idx="55">
                  <c:v>1.743408142511982</c:v>
                </c:pt>
                <c:pt idx="56">
                  <c:v>1.781716710646188</c:v>
                </c:pt>
                <c:pt idx="57">
                  <c:v>1.797190605639662</c:v>
                </c:pt>
                <c:pt idx="58">
                  <c:v>1.719702908336777</c:v>
                </c:pt>
                <c:pt idx="59">
                  <c:v>1.727263175572154</c:v>
                </c:pt>
                <c:pt idx="60">
                  <c:v>1.738988496667225</c:v>
                </c:pt>
                <c:pt idx="61">
                  <c:v>1.664359756358686</c:v>
                </c:pt>
                <c:pt idx="62">
                  <c:v>1.632628475940621</c:v>
                </c:pt>
                <c:pt idx="63">
                  <c:v>1.57694563628909</c:v>
                </c:pt>
                <c:pt idx="64">
                  <c:v>1.594664638265137</c:v>
                </c:pt>
                <c:pt idx="65">
                  <c:v>1.544952364015695</c:v>
                </c:pt>
                <c:pt idx="66">
                  <c:v>1.437405135135862</c:v>
                </c:pt>
                <c:pt idx="67">
                  <c:v>1.416860593602653</c:v>
                </c:pt>
                <c:pt idx="68">
                  <c:v>1.352627724644006</c:v>
                </c:pt>
                <c:pt idx="69">
                  <c:v>1.298401765462029</c:v>
                </c:pt>
                <c:pt idx="70">
                  <c:v>1.256839183139448</c:v>
                </c:pt>
                <c:pt idx="71">
                  <c:v>1.128274048685872</c:v>
                </c:pt>
                <c:pt idx="72">
                  <c:v>1.131633028474041</c:v>
                </c:pt>
                <c:pt idx="73">
                  <c:v>1.00365449471218</c:v>
                </c:pt>
                <c:pt idx="74">
                  <c:v>0.981803931375656</c:v>
                </c:pt>
                <c:pt idx="75">
                  <c:v>0.962186731443465</c:v>
                </c:pt>
                <c:pt idx="76">
                  <c:v>0.880242652211312</c:v>
                </c:pt>
                <c:pt idx="77">
                  <c:v>0.890544176808432</c:v>
                </c:pt>
                <c:pt idx="78">
                  <c:v>0.785818669573195</c:v>
                </c:pt>
                <c:pt idx="79">
                  <c:v>0.7681513829303</c:v>
                </c:pt>
                <c:pt idx="80">
                  <c:v>0.789803928289546</c:v>
                </c:pt>
                <c:pt idx="81">
                  <c:v>0.749832509676625</c:v>
                </c:pt>
                <c:pt idx="82">
                  <c:v>0.717672314184347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baseline!$M$1</c:f>
              <c:strCache>
                <c:ptCount val="1"/>
                <c:pt idx="0">
                  <c:v>cond1-baseline</c:v>
                </c:pt>
              </c:strCache>
            </c:strRef>
          </c:tx>
          <c:spPr>
            <a:ln>
              <a:solidFill>
                <a:srgbClr val="008000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baseline!$M$2:$M$84</c:f>
              <c:numCache>
                <c:formatCode>General</c:formatCode>
                <c:ptCount val="83"/>
                <c:pt idx="0">
                  <c:v>-0.0222440758860954</c:v>
                </c:pt>
                <c:pt idx="1">
                  <c:v>-0.00310610611940654</c:v>
                </c:pt>
                <c:pt idx="2">
                  <c:v>-0.0179970816378897</c:v>
                </c:pt>
                <c:pt idx="3">
                  <c:v>-0.0231255613562041</c:v>
                </c:pt>
                <c:pt idx="4">
                  <c:v>-0.0167924810607417</c:v>
                </c:pt>
                <c:pt idx="5">
                  <c:v>-0.0363575258865182</c:v>
                </c:pt>
                <c:pt idx="6">
                  <c:v>0.0461057948740802</c:v>
                </c:pt>
                <c:pt idx="7">
                  <c:v>-0.00200927525510786</c:v>
                </c:pt>
                <c:pt idx="8">
                  <c:v>0.0342098113461873</c:v>
                </c:pt>
                <c:pt idx="9">
                  <c:v>-0.0287389026355811</c:v>
                </c:pt>
                <c:pt idx="10">
                  <c:v>0.0613357145719491</c:v>
                </c:pt>
                <c:pt idx="11">
                  <c:v>0.0117487817390668</c:v>
                </c:pt>
                <c:pt idx="12">
                  <c:v>-0.0344895215879603</c:v>
                </c:pt>
                <c:pt idx="13">
                  <c:v>0.0183139408375667</c:v>
                </c:pt>
                <c:pt idx="14">
                  <c:v>0.00274994862202793</c:v>
                </c:pt>
                <c:pt idx="15">
                  <c:v>0.0103965394346289</c:v>
                </c:pt>
                <c:pt idx="16">
                  <c:v>0.0460177946223723</c:v>
                </c:pt>
                <c:pt idx="17">
                  <c:v>0.0602832007067321</c:v>
                </c:pt>
                <c:pt idx="18">
                  <c:v>0.00767816684275146</c:v>
                </c:pt>
                <c:pt idx="19">
                  <c:v>0.0133675802783785</c:v>
                </c:pt>
                <c:pt idx="20">
                  <c:v>0.0495590890032019</c:v>
                </c:pt>
                <c:pt idx="21">
                  <c:v>0.022688062055081</c:v>
                </c:pt>
                <c:pt idx="22">
                  <c:v>0.0534308182858727</c:v>
                </c:pt>
                <c:pt idx="23">
                  <c:v>0.0863337306159046</c:v>
                </c:pt>
                <c:pt idx="24">
                  <c:v>0.138742503949714</c:v>
                </c:pt>
                <c:pt idx="25">
                  <c:v>0.206642125697904</c:v>
                </c:pt>
                <c:pt idx="26">
                  <c:v>0.237467675871398</c:v>
                </c:pt>
                <c:pt idx="27">
                  <c:v>0.204286848312087</c:v>
                </c:pt>
                <c:pt idx="28">
                  <c:v>0.242676900283358</c:v>
                </c:pt>
                <c:pt idx="29">
                  <c:v>0.236076935456546</c:v>
                </c:pt>
                <c:pt idx="30">
                  <c:v>0.121267228089473</c:v>
                </c:pt>
                <c:pt idx="31">
                  <c:v>0.0131417332889253</c:v>
                </c:pt>
                <c:pt idx="32">
                  <c:v>-0.0600620115768624</c:v>
                </c:pt>
                <c:pt idx="33">
                  <c:v>-0.210512960549023</c:v>
                </c:pt>
                <c:pt idx="34">
                  <c:v>-0.352662877391224</c:v>
                </c:pt>
                <c:pt idx="35">
                  <c:v>-0.427639362451396</c:v>
                </c:pt>
                <c:pt idx="36">
                  <c:v>-0.51462349593549</c:v>
                </c:pt>
                <c:pt idx="37">
                  <c:v>-0.558585549386954</c:v>
                </c:pt>
                <c:pt idx="38">
                  <c:v>-0.55988519464656</c:v>
                </c:pt>
                <c:pt idx="39">
                  <c:v>-0.542059398851129</c:v>
                </c:pt>
                <c:pt idx="40">
                  <c:v>-0.49474068959435</c:v>
                </c:pt>
                <c:pt idx="41">
                  <c:v>-0.450545681411469</c:v>
                </c:pt>
                <c:pt idx="42">
                  <c:v>-0.294278914833346</c:v>
                </c:pt>
                <c:pt idx="43">
                  <c:v>-0.157494863851255</c:v>
                </c:pt>
                <c:pt idx="44">
                  <c:v>0.0326352511482263</c:v>
                </c:pt>
                <c:pt idx="45">
                  <c:v>0.222476932664282</c:v>
                </c:pt>
                <c:pt idx="46">
                  <c:v>0.383993522213914</c:v>
                </c:pt>
                <c:pt idx="47">
                  <c:v>0.489943049562412</c:v>
                </c:pt>
                <c:pt idx="48">
                  <c:v>0.616329205637998</c:v>
                </c:pt>
                <c:pt idx="49">
                  <c:v>0.806736074704227</c:v>
                </c:pt>
                <c:pt idx="50">
                  <c:v>0.79695599364298</c:v>
                </c:pt>
                <c:pt idx="51">
                  <c:v>0.852494844447558</c:v>
                </c:pt>
                <c:pt idx="52">
                  <c:v>0.868267117442</c:v>
                </c:pt>
                <c:pt idx="53">
                  <c:v>0.956924300109232</c:v>
                </c:pt>
                <c:pt idx="54">
                  <c:v>0.967293128508415</c:v>
                </c:pt>
                <c:pt idx="55">
                  <c:v>1.00605083390691</c:v>
                </c:pt>
                <c:pt idx="56">
                  <c:v>1.044359402041116</c:v>
                </c:pt>
                <c:pt idx="57">
                  <c:v>1.059833297034579</c:v>
                </c:pt>
                <c:pt idx="58">
                  <c:v>0.982345599731704</c:v>
                </c:pt>
                <c:pt idx="59">
                  <c:v>0.989905866967082</c:v>
                </c:pt>
                <c:pt idx="60">
                  <c:v>1.001631188062153</c:v>
                </c:pt>
                <c:pt idx="61">
                  <c:v>0.927002447753613</c:v>
                </c:pt>
                <c:pt idx="62">
                  <c:v>0.895271167335549</c:v>
                </c:pt>
                <c:pt idx="63">
                  <c:v>0.839588327684016</c:v>
                </c:pt>
                <c:pt idx="64">
                  <c:v>0.857307329660064</c:v>
                </c:pt>
                <c:pt idx="65">
                  <c:v>0.807595055410623</c:v>
                </c:pt>
                <c:pt idx="66">
                  <c:v>0.700047826530789</c:v>
                </c:pt>
                <c:pt idx="67">
                  <c:v>0.679503284997581</c:v>
                </c:pt>
                <c:pt idx="68">
                  <c:v>0.615270416038934</c:v>
                </c:pt>
                <c:pt idx="69">
                  <c:v>0.561044456856956</c:v>
                </c:pt>
                <c:pt idx="70">
                  <c:v>0.519481874534375</c:v>
                </c:pt>
                <c:pt idx="71">
                  <c:v>0.3909167400808</c:v>
                </c:pt>
                <c:pt idx="72">
                  <c:v>0.394275719868968</c:v>
                </c:pt>
                <c:pt idx="73">
                  <c:v>0.266297186107108</c:v>
                </c:pt>
                <c:pt idx="74">
                  <c:v>0.244446622770584</c:v>
                </c:pt>
                <c:pt idx="75">
                  <c:v>0.224829422838392</c:v>
                </c:pt>
                <c:pt idx="76">
                  <c:v>0.14288534360624</c:v>
                </c:pt>
                <c:pt idx="77">
                  <c:v>0.15318686820336</c:v>
                </c:pt>
                <c:pt idx="78">
                  <c:v>0.0484613609681229</c:v>
                </c:pt>
                <c:pt idx="79">
                  <c:v>0.030794074325228</c:v>
                </c:pt>
                <c:pt idx="80">
                  <c:v>0.0524466196844732</c:v>
                </c:pt>
                <c:pt idx="81">
                  <c:v>0.0124752010715523</c:v>
                </c:pt>
                <c:pt idx="82">
                  <c:v>-0.0196849944207258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6337720"/>
        <c:axId val="2111086632"/>
      </c:scatterChart>
      <c:valAx>
        <c:axId val="2136337720"/>
        <c:scaling>
          <c:orientation val="minMax"/>
          <c:max val="800.0"/>
          <c:min val="-2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111086632"/>
        <c:crosses val="autoZero"/>
        <c:crossBetween val="midCat"/>
        <c:minorUnit val="40.0"/>
      </c:valAx>
      <c:valAx>
        <c:axId val="21110866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13633772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70116450960871"/>
          <c:y val="0.041155925258559"/>
          <c:w val="0.318258213412979"/>
          <c:h val="0.215493792116111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46551724137931"/>
          <c:y val="0.042006022758127"/>
          <c:w val="0.881936374332519"/>
          <c:h val="0.91598795448374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baseline!$K$1</c:f>
              <c:strCache>
                <c:ptCount val="1"/>
                <c:pt idx="0">
                  <c:v>cond1+noise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baseline!$K$2:$K$84</c:f>
              <c:numCache>
                <c:formatCode>General</c:formatCode>
                <c:ptCount val="83"/>
                <c:pt idx="0">
                  <c:v>0.790531687853308</c:v>
                </c:pt>
                <c:pt idx="1">
                  <c:v>0.750761908122513</c:v>
                </c:pt>
                <c:pt idx="2">
                  <c:v>0.760492469037399</c:v>
                </c:pt>
                <c:pt idx="3">
                  <c:v>0.773470558826557</c:v>
                </c:pt>
                <c:pt idx="4">
                  <c:v>0.869265891052692</c:v>
                </c:pt>
                <c:pt idx="5">
                  <c:v>0.921266718474726</c:v>
                </c:pt>
                <c:pt idx="6">
                  <c:v>1.027450146846968</c:v>
                </c:pt>
                <c:pt idx="7">
                  <c:v>1.030101358095908</c:v>
                </c:pt>
                <c:pt idx="8">
                  <c:v>1.058959048306497</c:v>
                </c:pt>
                <c:pt idx="9">
                  <c:v>0.916926425740428</c:v>
                </c:pt>
                <c:pt idx="10">
                  <c:v>0.832045186341296</c:v>
                </c:pt>
                <c:pt idx="11">
                  <c:v>0.755709995798406</c:v>
                </c:pt>
                <c:pt idx="12">
                  <c:v>0.71906876436442</c:v>
                </c:pt>
                <c:pt idx="13">
                  <c:v>0.768247309551862</c:v>
                </c:pt>
                <c:pt idx="14">
                  <c:v>0.795457610614358</c:v>
                </c:pt>
                <c:pt idx="15">
                  <c:v>0.743155321635459</c:v>
                </c:pt>
                <c:pt idx="16">
                  <c:v>0.75252179354602</c:v>
                </c:pt>
                <c:pt idx="17">
                  <c:v>0.747780657433031</c:v>
                </c:pt>
                <c:pt idx="18">
                  <c:v>0.736818800056153</c:v>
                </c:pt>
                <c:pt idx="19">
                  <c:v>0.786535719741914</c:v>
                </c:pt>
                <c:pt idx="20">
                  <c:v>0.797449142507868</c:v>
                </c:pt>
                <c:pt idx="21">
                  <c:v>0.799453276715266</c:v>
                </c:pt>
                <c:pt idx="22">
                  <c:v>0.773380016359895</c:v>
                </c:pt>
                <c:pt idx="23">
                  <c:v>0.853723702588706</c:v>
                </c:pt>
                <c:pt idx="24">
                  <c:v>0.828141660619677</c:v>
                </c:pt>
                <c:pt idx="25">
                  <c:v>0.941251964282845</c:v>
                </c:pt>
                <c:pt idx="26">
                  <c:v>0.959595884886893</c:v>
                </c:pt>
                <c:pt idx="27">
                  <c:v>0.994899466673309</c:v>
                </c:pt>
                <c:pt idx="28">
                  <c:v>0.952341826629329</c:v>
                </c:pt>
                <c:pt idx="29">
                  <c:v>0.966990743883426</c:v>
                </c:pt>
                <c:pt idx="30">
                  <c:v>0.809701413743764</c:v>
                </c:pt>
                <c:pt idx="31">
                  <c:v>0.720776818791363</c:v>
                </c:pt>
                <c:pt idx="32">
                  <c:v>0.639037654633482</c:v>
                </c:pt>
                <c:pt idx="33">
                  <c:v>0.495057409062239</c:v>
                </c:pt>
                <c:pt idx="34">
                  <c:v>0.395438678380743</c:v>
                </c:pt>
                <c:pt idx="35">
                  <c:v>0.322341029647003</c:v>
                </c:pt>
                <c:pt idx="36">
                  <c:v>0.265090323604079</c:v>
                </c:pt>
                <c:pt idx="37">
                  <c:v>0.224205148543836</c:v>
                </c:pt>
                <c:pt idx="38">
                  <c:v>0.154196436468257</c:v>
                </c:pt>
                <c:pt idx="39">
                  <c:v>0.154183595304411</c:v>
                </c:pt>
                <c:pt idx="40">
                  <c:v>0.289924667462027</c:v>
                </c:pt>
                <c:pt idx="41">
                  <c:v>0.319412167257107</c:v>
                </c:pt>
                <c:pt idx="42">
                  <c:v>0.483731160350659</c:v>
                </c:pt>
                <c:pt idx="43">
                  <c:v>0.556561759548131</c:v>
                </c:pt>
                <c:pt idx="44">
                  <c:v>0.716701004343266</c:v>
                </c:pt>
                <c:pt idx="45">
                  <c:v>0.889901290217868</c:v>
                </c:pt>
                <c:pt idx="46">
                  <c:v>1.141642204364284</c:v>
                </c:pt>
                <c:pt idx="47">
                  <c:v>1.243989328679344</c:v>
                </c:pt>
                <c:pt idx="48">
                  <c:v>1.427321140289876</c:v>
                </c:pt>
                <c:pt idx="49">
                  <c:v>1.480360292809254</c:v>
                </c:pt>
                <c:pt idx="50">
                  <c:v>1.606209294183852</c:v>
                </c:pt>
                <c:pt idx="51">
                  <c:v>1.612609887212853</c:v>
                </c:pt>
                <c:pt idx="52">
                  <c:v>1.639731001781659</c:v>
                </c:pt>
                <c:pt idx="53">
                  <c:v>1.704020819230395</c:v>
                </c:pt>
                <c:pt idx="54">
                  <c:v>1.710135303648276</c:v>
                </c:pt>
                <c:pt idx="55">
                  <c:v>1.744022422791643</c:v>
                </c:pt>
                <c:pt idx="56">
                  <c:v>1.709098320881176</c:v>
                </c:pt>
                <c:pt idx="57">
                  <c:v>1.710038161142438</c:v>
                </c:pt>
                <c:pt idx="58">
                  <c:v>1.73787513509241</c:v>
                </c:pt>
                <c:pt idx="59">
                  <c:v>1.689467701373435</c:v>
                </c:pt>
                <c:pt idx="60">
                  <c:v>1.699452415092237</c:v>
                </c:pt>
                <c:pt idx="61">
                  <c:v>1.650194649184419</c:v>
                </c:pt>
                <c:pt idx="62">
                  <c:v>1.647556864870533</c:v>
                </c:pt>
                <c:pt idx="63">
                  <c:v>1.631245543164256</c:v>
                </c:pt>
                <c:pt idx="64">
                  <c:v>1.555606239658052</c:v>
                </c:pt>
                <c:pt idx="65">
                  <c:v>1.50831915838469</c:v>
                </c:pt>
                <c:pt idx="66">
                  <c:v>1.458019107642497</c:v>
                </c:pt>
                <c:pt idx="67">
                  <c:v>1.399024275362374</c:v>
                </c:pt>
                <c:pt idx="68">
                  <c:v>1.362196136350375</c:v>
                </c:pt>
                <c:pt idx="69">
                  <c:v>1.309677402358364</c:v>
                </c:pt>
                <c:pt idx="70">
                  <c:v>1.195252005697252</c:v>
                </c:pt>
                <c:pt idx="71">
                  <c:v>1.115083976502157</c:v>
                </c:pt>
                <c:pt idx="72">
                  <c:v>1.055005467529352</c:v>
                </c:pt>
                <c:pt idx="73">
                  <c:v>1.045536147754217</c:v>
                </c:pt>
                <c:pt idx="74">
                  <c:v>0.99153262261418</c:v>
                </c:pt>
                <c:pt idx="75">
                  <c:v>0.931477405751296</c:v>
                </c:pt>
                <c:pt idx="76">
                  <c:v>0.894515079265169</c:v>
                </c:pt>
                <c:pt idx="77">
                  <c:v>0.817503701498733</c:v>
                </c:pt>
                <c:pt idx="78">
                  <c:v>0.818839643324186</c:v>
                </c:pt>
                <c:pt idx="79">
                  <c:v>0.749254639375595</c:v>
                </c:pt>
                <c:pt idx="80">
                  <c:v>0.747555057497736</c:v>
                </c:pt>
                <c:pt idx="81">
                  <c:v>0.735010362118473</c:v>
                </c:pt>
                <c:pt idx="82">
                  <c:v>0.782123232525737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baseline!$N$1</c:f>
              <c:strCache>
                <c:ptCount val="1"/>
                <c:pt idx="0">
                  <c:v>cond1+noise-baseline</c:v>
                </c:pt>
              </c:strCache>
            </c:strRef>
          </c:tx>
          <c:spPr>
            <a:ln>
              <a:solidFill>
                <a:srgbClr val="008000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baseline!$N$2:$N$84</c:f>
              <c:numCache>
                <c:formatCode>General</c:formatCode>
                <c:ptCount val="83"/>
                <c:pt idx="0">
                  <c:v>-0.0540252121881163</c:v>
                </c:pt>
                <c:pt idx="1">
                  <c:v>-0.0937949919189118</c:v>
                </c:pt>
                <c:pt idx="2">
                  <c:v>-0.0840644310040257</c:v>
                </c:pt>
                <c:pt idx="3">
                  <c:v>-0.0710863412148679</c:v>
                </c:pt>
                <c:pt idx="4">
                  <c:v>0.0247089910112668</c:v>
                </c:pt>
                <c:pt idx="5">
                  <c:v>0.0767098184333013</c:v>
                </c:pt>
                <c:pt idx="6">
                  <c:v>0.182893246805543</c:v>
                </c:pt>
                <c:pt idx="7">
                  <c:v>0.185544458054483</c:v>
                </c:pt>
                <c:pt idx="8">
                  <c:v>0.214402148265072</c:v>
                </c:pt>
                <c:pt idx="9">
                  <c:v>0.0723695256990031</c:v>
                </c:pt>
                <c:pt idx="10">
                  <c:v>-0.0125117137001292</c:v>
                </c:pt>
                <c:pt idx="11">
                  <c:v>-0.0888469042430184</c:v>
                </c:pt>
                <c:pt idx="12">
                  <c:v>-0.125488135677005</c:v>
                </c:pt>
                <c:pt idx="13">
                  <c:v>-0.0763095904895632</c:v>
                </c:pt>
                <c:pt idx="14">
                  <c:v>-0.0490992894270672</c:v>
                </c:pt>
                <c:pt idx="15">
                  <c:v>-0.101401578405966</c:v>
                </c:pt>
                <c:pt idx="16">
                  <c:v>-0.0920351064954043</c:v>
                </c:pt>
                <c:pt idx="17">
                  <c:v>-0.0967762426083932</c:v>
                </c:pt>
                <c:pt idx="18">
                  <c:v>-0.107738099985272</c:v>
                </c:pt>
                <c:pt idx="19">
                  <c:v>-0.0580211802995105</c:v>
                </c:pt>
                <c:pt idx="20">
                  <c:v>-0.0471077575335567</c:v>
                </c:pt>
                <c:pt idx="21">
                  <c:v>-0.0451036233261591</c:v>
                </c:pt>
                <c:pt idx="22">
                  <c:v>-0.0711768836815302</c:v>
                </c:pt>
                <c:pt idx="23">
                  <c:v>0.00916680254728108</c:v>
                </c:pt>
                <c:pt idx="24">
                  <c:v>-0.0164152394217473</c:v>
                </c:pt>
                <c:pt idx="25">
                  <c:v>0.0966950642414204</c:v>
                </c:pt>
                <c:pt idx="26">
                  <c:v>0.115038984845468</c:v>
                </c:pt>
                <c:pt idx="27">
                  <c:v>0.150342566631885</c:v>
                </c:pt>
                <c:pt idx="28">
                  <c:v>0.107784926587904</c:v>
                </c:pt>
                <c:pt idx="29">
                  <c:v>0.122433843842001</c:v>
                </c:pt>
                <c:pt idx="30">
                  <c:v>-0.0348554862976611</c:v>
                </c:pt>
                <c:pt idx="31">
                  <c:v>-0.123780081250062</c:v>
                </c:pt>
                <c:pt idx="32">
                  <c:v>-0.205519245407943</c:v>
                </c:pt>
                <c:pt idx="33">
                  <c:v>-0.349499490979185</c:v>
                </c:pt>
                <c:pt idx="34">
                  <c:v>-0.449118221660682</c:v>
                </c:pt>
                <c:pt idx="35">
                  <c:v>-0.522215870394422</c:v>
                </c:pt>
                <c:pt idx="36">
                  <c:v>-0.579466576437345</c:v>
                </c:pt>
                <c:pt idx="37">
                  <c:v>-0.620351751497589</c:v>
                </c:pt>
                <c:pt idx="38">
                  <c:v>-0.690360463573167</c:v>
                </c:pt>
                <c:pt idx="39">
                  <c:v>-0.690373304737014</c:v>
                </c:pt>
                <c:pt idx="40">
                  <c:v>-0.554632232579398</c:v>
                </c:pt>
                <c:pt idx="41">
                  <c:v>-0.525144732784317</c:v>
                </c:pt>
                <c:pt idx="42">
                  <c:v>-0.360825739690766</c:v>
                </c:pt>
                <c:pt idx="43">
                  <c:v>-0.287995140493294</c:v>
                </c:pt>
                <c:pt idx="44">
                  <c:v>-0.127855895698159</c:v>
                </c:pt>
                <c:pt idx="45">
                  <c:v>0.0453443901764428</c:v>
                </c:pt>
                <c:pt idx="46">
                  <c:v>0.297085304322859</c:v>
                </c:pt>
                <c:pt idx="47">
                  <c:v>0.399432428637919</c:v>
                </c:pt>
                <c:pt idx="48">
                  <c:v>0.582764240248451</c:v>
                </c:pt>
                <c:pt idx="49">
                  <c:v>0.635803392767829</c:v>
                </c:pt>
                <c:pt idx="50">
                  <c:v>0.761652394142427</c:v>
                </c:pt>
                <c:pt idx="51">
                  <c:v>0.768052987171428</c:v>
                </c:pt>
                <c:pt idx="52">
                  <c:v>0.795174101740234</c:v>
                </c:pt>
                <c:pt idx="53">
                  <c:v>0.859463919188971</c:v>
                </c:pt>
                <c:pt idx="54">
                  <c:v>0.865578403606851</c:v>
                </c:pt>
                <c:pt idx="55">
                  <c:v>0.899465522750218</c:v>
                </c:pt>
                <c:pt idx="56">
                  <c:v>0.864541420839752</c:v>
                </c:pt>
                <c:pt idx="57">
                  <c:v>0.865481261101013</c:v>
                </c:pt>
                <c:pt idx="58">
                  <c:v>0.893318235050984</c:v>
                </c:pt>
                <c:pt idx="59">
                  <c:v>0.84491080133201</c:v>
                </c:pt>
                <c:pt idx="60">
                  <c:v>0.854895515050812</c:v>
                </c:pt>
                <c:pt idx="61">
                  <c:v>0.805637749142994</c:v>
                </c:pt>
                <c:pt idx="62">
                  <c:v>0.802999964829108</c:v>
                </c:pt>
                <c:pt idx="63">
                  <c:v>0.786688643122831</c:v>
                </c:pt>
                <c:pt idx="64">
                  <c:v>0.711049339616627</c:v>
                </c:pt>
                <c:pt idx="65">
                  <c:v>0.663762258343265</c:v>
                </c:pt>
                <c:pt idx="66">
                  <c:v>0.613462207601072</c:v>
                </c:pt>
                <c:pt idx="67">
                  <c:v>0.554467375320949</c:v>
                </c:pt>
                <c:pt idx="68">
                  <c:v>0.51763923630895</c:v>
                </c:pt>
                <c:pt idx="69">
                  <c:v>0.465120502316939</c:v>
                </c:pt>
                <c:pt idx="70">
                  <c:v>0.350695105655827</c:v>
                </c:pt>
                <c:pt idx="71">
                  <c:v>0.270527076460732</c:v>
                </c:pt>
                <c:pt idx="72">
                  <c:v>0.210448567487927</c:v>
                </c:pt>
                <c:pt idx="73">
                  <c:v>0.200979247712793</c:v>
                </c:pt>
                <c:pt idx="74">
                  <c:v>0.146975722572756</c:v>
                </c:pt>
                <c:pt idx="75">
                  <c:v>0.0869205057098712</c:v>
                </c:pt>
                <c:pt idx="76">
                  <c:v>0.049958179223744</c:v>
                </c:pt>
                <c:pt idx="77">
                  <c:v>-0.0270531985426916</c:v>
                </c:pt>
                <c:pt idx="78">
                  <c:v>-0.025717256717239</c:v>
                </c:pt>
                <c:pt idx="79">
                  <c:v>-0.0953022606658299</c:v>
                </c:pt>
                <c:pt idx="80">
                  <c:v>-0.0970018425436882</c:v>
                </c:pt>
                <c:pt idx="81">
                  <c:v>-0.109546537922952</c:v>
                </c:pt>
                <c:pt idx="82">
                  <c:v>-0.0624336675156879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0423320"/>
        <c:axId val="2111426440"/>
      </c:scatterChart>
      <c:valAx>
        <c:axId val="2110423320"/>
        <c:scaling>
          <c:orientation val="minMax"/>
          <c:max val="800.0"/>
          <c:min val="-2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111426440"/>
        <c:crosses val="autoZero"/>
        <c:crossBetween val="midCat"/>
        <c:minorUnit val="40.0"/>
      </c:valAx>
      <c:valAx>
        <c:axId val="21114264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11042332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41380818776963"/>
          <c:y val="0.000403574161380297"/>
          <c:w val="0.356572389658189"/>
          <c:h val="0.215493792116111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46551724137931"/>
          <c:y val="0.042006022758127"/>
          <c:w val="0.881936374332519"/>
          <c:h val="0.91598795448374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baseline!$J$1</c:f>
              <c:strCache>
                <c:ptCount val="1"/>
                <c:pt idx="0">
                  <c:v>cond1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baseline!$J$2:$J$84</c:f>
              <c:numCache>
                <c:formatCode>General</c:formatCode>
                <c:ptCount val="8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0.0078542097178422</c:v>
                </c:pt>
                <c:pt idx="22">
                  <c:v>0.0309233299890341</c:v>
                </c:pt>
                <c:pt idx="23">
                  <c:v>0.0677578431446471</c:v>
                </c:pt>
                <c:pt idx="24">
                  <c:v>0.116043301255251</c:v>
                </c:pt>
                <c:pt idx="25">
                  <c:v>0.172745751406263</c:v>
                </c:pt>
                <c:pt idx="26">
                  <c:v>0.218593950681987</c:v>
                </c:pt>
                <c:pt idx="27">
                  <c:v>0.234998668668363</c:v>
                </c:pt>
                <c:pt idx="28">
                  <c:v>0.220929136601974</c:v>
                </c:pt>
                <c:pt idx="29">
                  <c:v>0.177269394926671</c:v>
                </c:pt>
                <c:pt idx="30">
                  <c:v>0.106762745781211</c:v>
                </c:pt>
                <c:pt idx="31">
                  <c:v>0.0138393812367195</c:v>
                </c:pt>
                <c:pt idx="32">
                  <c:v>-0.0956619819642431</c:v>
                </c:pt>
                <c:pt idx="33">
                  <c:v>-0.210918321111156</c:v>
                </c:pt>
                <c:pt idx="34">
                  <c:v>-0.320559453966597</c:v>
                </c:pt>
                <c:pt idx="35">
                  <c:v>-0.417142491537863</c:v>
                </c:pt>
                <c:pt idx="36">
                  <c:v>-0.493685585528885</c:v>
                </c:pt>
                <c:pt idx="37">
                  <c:v>-0.544121024953444</c:v>
                </c:pt>
                <c:pt idx="38">
                  <c:v>-0.563696335721513</c:v>
                </c:pt>
                <c:pt idx="39">
                  <c:v>-0.549297867700799</c:v>
                </c:pt>
                <c:pt idx="40">
                  <c:v>-0.499676143270709</c:v>
                </c:pt>
                <c:pt idx="41">
                  <c:v>-0.41555833940163</c:v>
                </c:pt>
                <c:pt idx="42">
                  <c:v>-0.299640299825363</c:v>
                </c:pt>
                <c:pt idx="43">
                  <c:v>-0.15645798459669</c:v>
                </c:pt>
                <c:pt idx="44">
                  <c:v>0.00785420971784201</c:v>
                </c:pt>
                <c:pt idx="45">
                  <c:v>0.18590375695213</c:v>
                </c:pt>
                <c:pt idx="46">
                  <c:v>0.36160405478236</c:v>
                </c:pt>
                <c:pt idx="47">
                  <c:v>0.518992810898179</c:v>
                </c:pt>
                <c:pt idx="48">
                  <c:v>0.651042985804468</c:v>
                </c:pt>
                <c:pt idx="49">
                  <c:v>0.752204978053814</c:v>
                </c:pt>
                <c:pt idx="50">
                  <c:v>0.818711994874345</c:v>
                </c:pt>
                <c:pt idx="51">
                  <c:v>0.864484313710706</c:v>
                </c:pt>
                <c:pt idx="52">
                  <c:v>0.904508497187474</c:v>
                </c:pt>
                <c:pt idx="53">
                  <c:v>0.938153340021931</c:v>
                </c:pt>
                <c:pt idx="54">
                  <c:v>0.964888242944126</c:v>
                </c:pt>
                <c:pt idx="55">
                  <c:v>0.984291580564315</c:v>
                </c:pt>
                <c:pt idx="56">
                  <c:v>0.996057350657239</c:v>
                </c:pt>
                <c:pt idx="57">
                  <c:v>1.0</c:v>
                </c:pt>
                <c:pt idx="58">
                  <c:v>0.996057350657239</c:v>
                </c:pt>
                <c:pt idx="59">
                  <c:v>0.984291580564315</c:v>
                </c:pt>
                <c:pt idx="60">
                  <c:v>0.964888242944126</c:v>
                </c:pt>
                <c:pt idx="61">
                  <c:v>0.938153340021932</c:v>
                </c:pt>
                <c:pt idx="62">
                  <c:v>0.904508497187474</c:v>
                </c:pt>
                <c:pt idx="63">
                  <c:v>0.864484313710706</c:v>
                </c:pt>
                <c:pt idx="64">
                  <c:v>0.818711994874345</c:v>
                </c:pt>
                <c:pt idx="65">
                  <c:v>0.767913397489498</c:v>
                </c:pt>
                <c:pt idx="66">
                  <c:v>0.712889645782536</c:v>
                </c:pt>
                <c:pt idx="67">
                  <c:v>0.654508497187474</c:v>
                </c:pt>
                <c:pt idx="68">
                  <c:v>0.593690657292862</c:v>
                </c:pt>
                <c:pt idx="69">
                  <c:v>0.531395259764657</c:v>
                </c:pt>
                <c:pt idx="70">
                  <c:v>0.468604740235344</c:v>
                </c:pt>
                <c:pt idx="71">
                  <c:v>0.406309342707137</c:v>
                </c:pt>
                <c:pt idx="72">
                  <c:v>0.345491502812526</c:v>
                </c:pt>
                <c:pt idx="73">
                  <c:v>0.287110354217464</c:v>
                </c:pt>
                <c:pt idx="74">
                  <c:v>0.232086602510502</c:v>
                </c:pt>
                <c:pt idx="75">
                  <c:v>0.181288005125655</c:v>
                </c:pt>
                <c:pt idx="76">
                  <c:v>0.135515686289294</c:v>
                </c:pt>
                <c:pt idx="77">
                  <c:v>0.0954915028125264</c:v>
                </c:pt>
                <c:pt idx="78">
                  <c:v>0.0618466599780684</c:v>
                </c:pt>
                <c:pt idx="79">
                  <c:v>0.0351117570558747</c:v>
                </c:pt>
                <c:pt idx="80">
                  <c:v>0.0157084194356845</c:v>
                </c:pt>
                <c:pt idx="81">
                  <c:v>0.00394264934276106</c:v>
                </c:pt>
                <c:pt idx="82">
                  <c:v>0.0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baseline!$M$1</c:f>
              <c:strCache>
                <c:ptCount val="1"/>
                <c:pt idx="0">
                  <c:v>cond1+overlap</c:v>
                </c:pt>
              </c:strCache>
            </c:strRef>
          </c:tx>
          <c:spPr>
            <a:ln>
              <a:solidFill>
                <a:srgbClr val="008000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baseline!$M$2:$M$84</c:f>
              <c:numCache>
                <c:formatCode>General</c:formatCode>
                <c:ptCount val="83"/>
                <c:pt idx="0">
                  <c:v>0.5</c:v>
                </c:pt>
                <c:pt idx="1">
                  <c:v>0.498028675328619</c:v>
                </c:pt>
                <c:pt idx="2">
                  <c:v>0.492145790282158</c:v>
                </c:pt>
                <c:pt idx="3">
                  <c:v>0.482444121472063</c:v>
                </c:pt>
                <c:pt idx="4">
                  <c:v>0.469076670010966</c:v>
                </c:pt>
                <c:pt idx="5">
                  <c:v>0.452254248593737</c:v>
                </c:pt>
                <c:pt idx="6">
                  <c:v>0.432242156855353</c:v>
                </c:pt>
                <c:pt idx="7">
                  <c:v>0.409355997437172</c:v>
                </c:pt>
                <c:pt idx="8">
                  <c:v>0.383956698744749</c:v>
                </c:pt>
                <c:pt idx="9">
                  <c:v>0.356444822891268</c:v>
                </c:pt>
                <c:pt idx="10">
                  <c:v>0.327254248593737</c:v>
                </c:pt>
                <c:pt idx="11">
                  <c:v>0.296845328646431</c:v>
                </c:pt>
                <c:pt idx="12">
                  <c:v>0.265697629882328</c:v>
                </c:pt>
                <c:pt idx="13">
                  <c:v>0.234302370117672</c:v>
                </c:pt>
                <c:pt idx="14">
                  <c:v>0.203154671353569</c:v>
                </c:pt>
                <c:pt idx="15">
                  <c:v>0.172745751406263</c:v>
                </c:pt>
                <c:pt idx="16">
                  <c:v>0.143555177108732</c:v>
                </c:pt>
                <c:pt idx="17">
                  <c:v>0.116043301255251</c:v>
                </c:pt>
                <c:pt idx="18">
                  <c:v>0.0906440025628277</c:v>
                </c:pt>
                <c:pt idx="19">
                  <c:v>0.0677578431446471</c:v>
                </c:pt>
                <c:pt idx="20">
                  <c:v>0.0477457514062632</c:v>
                </c:pt>
                <c:pt idx="21">
                  <c:v>0.0387775397068764</c:v>
                </c:pt>
                <c:pt idx="22">
                  <c:v>0.0484792085169714</c:v>
                </c:pt>
                <c:pt idx="23">
                  <c:v>0.0756120528624894</c:v>
                </c:pt>
                <c:pt idx="24">
                  <c:v>0.118014625926631</c:v>
                </c:pt>
                <c:pt idx="25">
                  <c:v>0.172745751406263</c:v>
                </c:pt>
                <c:pt idx="26">
                  <c:v>0.218593950681987</c:v>
                </c:pt>
                <c:pt idx="27">
                  <c:v>0.234998668668363</c:v>
                </c:pt>
                <c:pt idx="28">
                  <c:v>0.220929136601974</c:v>
                </c:pt>
                <c:pt idx="29">
                  <c:v>0.177269394926671</c:v>
                </c:pt>
                <c:pt idx="30">
                  <c:v>0.106762745781211</c:v>
                </c:pt>
                <c:pt idx="31">
                  <c:v>0.0138393812367195</c:v>
                </c:pt>
                <c:pt idx="32">
                  <c:v>-0.0956619819642431</c:v>
                </c:pt>
                <c:pt idx="33">
                  <c:v>-0.210918321111156</c:v>
                </c:pt>
                <c:pt idx="34">
                  <c:v>-0.320559453966597</c:v>
                </c:pt>
                <c:pt idx="35">
                  <c:v>-0.417142491537863</c:v>
                </c:pt>
                <c:pt idx="36">
                  <c:v>-0.493685585528885</c:v>
                </c:pt>
                <c:pt idx="37">
                  <c:v>-0.544121024953444</c:v>
                </c:pt>
                <c:pt idx="38">
                  <c:v>-0.563696335721513</c:v>
                </c:pt>
                <c:pt idx="39">
                  <c:v>-0.549297867700799</c:v>
                </c:pt>
                <c:pt idx="40">
                  <c:v>-0.499676143270709</c:v>
                </c:pt>
                <c:pt idx="41">
                  <c:v>-0.41555833940163</c:v>
                </c:pt>
                <c:pt idx="42">
                  <c:v>-0.299640299825363</c:v>
                </c:pt>
                <c:pt idx="43">
                  <c:v>-0.15645798459669</c:v>
                </c:pt>
                <c:pt idx="44">
                  <c:v>0.00785420971784201</c:v>
                </c:pt>
                <c:pt idx="45">
                  <c:v>0.18590375695213</c:v>
                </c:pt>
                <c:pt idx="46">
                  <c:v>0.36160405478236</c:v>
                </c:pt>
                <c:pt idx="47">
                  <c:v>0.518992810898179</c:v>
                </c:pt>
                <c:pt idx="48">
                  <c:v>0.651042985804468</c:v>
                </c:pt>
                <c:pt idx="49">
                  <c:v>0.752204978053814</c:v>
                </c:pt>
                <c:pt idx="50">
                  <c:v>0.818711994874345</c:v>
                </c:pt>
                <c:pt idx="51">
                  <c:v>0.864484313710706</c:v>
                </c:pt>
                <c:pt idx="52">
                  <c:v>0.904508497187474</c:v>
                </c:pt>
                <c:pt idx="53">
                  <c:v>0.938153340021931</c:v>
                </c:pt>
                <c:pt idx="54">
                  <c:v>0.964888242944126</c:v>
                </c:pt>
                <c:pt idx="55">
                  <c:v>0.984291580564315</c:v>
                </c:pt>
                <c:pt idx="56">
                  <c:v>0.996057350657239</c:v>
                </c:pt>
                <c:pt idx="57">
                  <c:v>1.0</c:v>
                </c:pt>
                <c:pt idx="58">
                  <c:v>0.996057350657239</c:v>
                </c:pt>
                <c:pt idx="59">
                  <c:v>0.984291580564315</c:v>
                </c:pt>
                <c:pt idx="60">
                  <c:v>0.964888242944126</c:v>
                </c:pt>
                <c:pt idx="61">
                  <c:v>0.938153340021932</c:v>
                </c:pt>
                <c:pt idx="62">
                  <c:v>0.904508497187474</c:v>
                </c:pt>
                <c:pt idx="63">
                  <c:v>0.864484313710706</c:v>
                </c:pt>
                <c:pt idx="64">
                  <c:v>0.818711994874345</c:v>
                </c:pt>
                <c:pt idx="65">
                  <c:v>0.767913397489498</c:v>
                </c:pt>
                <c:pt idx="66">
                  <c:v>0.712889645782536</c:v>
                </c:pt>
                <c:pt idx="67">
                  <c:v>0.654508497187474</c:v>
                </c:pt>
                <c:pt idx="68">
                  <c:v>0.593690657292862</c:v>
                </c:pt>
                <c:pt idx="69">
                  <c:v>0.531395259764657</c:v>
                </c:pt>
                <c:pt idx="70">
                  <c:v>0.468604740235344</c:v>
                </c:pt>
                <c:pt idx="71">
                  <c:v>0.406309342707137</c:v>
                </c:pt>
                <c:pt idx="72">
                  <c:v>0.345491502812526</c:v>
                </c:pt>
                <c:pt idx="73">
                  <c:v>0.287110354217464</c:v>
                </c:pt>
                <c:pt idx="74">
                  <c:v>0.232086602510502</c:v>
                </c:pt>
                <c:pt idx="75">
                  <c:v>0.181288005125655</c:v>
                </c:pt>
                <c:pt idx="76">
                  <c:v>0.135515686289294</c:v>
                </c:pt>
                <c:pt idx="77">
                  <c:v>0.0954915028125264</c:v>
                </c:pt>
                <c:pt idx="78">
                  <c:v>0.0618466599780684</c:v>
                </c:pt>
                <c:pt idx="79">
                  <c:v>0.0351117570558747</c:v>
                </c:pt>
                <c:pt idx="80">
                  <c:v>0.0157084194356845</c:v>
                </c:pt>
                <c:pt idx="81">
                  <c:v>0.00394264934276106</c:v>
                </c:pt>
                <c:pt idx="82">
                  <c:v>0.0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baseline!$O$1</c:f>
              <c:strCache>
                <c:ptCount val="1"/>
                <c:pt idx="0">
                  <c:v>cond1+overlap-baseline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ymbol val="none"/>
          </c:marker>
          <c:xVal>
            <c:numRef>
              <c:f>baseline!$B$2:$B$84</c:f>
              <c:numCache>
                <c:formatCode>General</c:formatCode>
                <c:ptCount val="83"/>
                <c:pt idx="0">
                  <c:v>-150.0</c:v>
                </c:pt>
                <c:pt idx="1">
                  <c:v>-140.0</c:v>
                </c:pt>
                <c:pt idx="2">
                  <c:v>-130.0</c:v>
                </c:pt>
                <c:pt idx="3">
                  <c:v>-120.0</c:v>
                </c:pt>
                <c:pt idx="4">
                  <c:v>-110.0</c:v>
                </c:pt>
                <c:pt idx="5">
                  <c:v>-100.0</c:v>
                </c:pt>
                <c:pt idx="6">
                  <c:v>-90.0</c:v>
                </c:pt>
                <c:pt idx="7">
                  <c:v>-80.0</c:v>
                </c:pt>
                <c:pt idx="8">
                  <c:v>-70.0</c:v>
                </c:pt>
                <c:pt idx="9">
                  <c:v>-60.0</c:v>
                </c:pt>
                <c:pt idx="10">
                  <c:v>-50.0</c:v>
                </c:pt>
                <c:pt idx="11">
                  <c:v>-40.0</c:v>
                </c:pt>
                <c:pt idx="12">
                  <c:v>-30.0</c:v>
                </c:pt>
                <c:pt idx="13">
                  <c:v>-20.0</c:v>
                </c:pt>
                <c:pt idx="14">
                  <c:v>-10.0</c:v>
                </c:pt>
                <c:pt idx="15">
                  <c:v>0.0</c:v>
                </c:pt>
                <c:pt idx="16">
                  <c:v>10.0</c:v>
                </c:pt>
                <c:pt idx="17">
                  <c:v>20.0</c:v>
                </c:pt>
                <c:pt idx="18">
                  <c:v>30.0</c:v>
                </c:pt>
                <c:pt idx="19">
                  <c:v>40.0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80.0</c:v>
                </c:pt>
                <c:pt idx="24">
                  <c:v>90.0</c:v>
                </c:pt>
                <c:pt idx="25">
                  <c:v>100.0</c:v>
                </c:pt>
                <c:pt idx="26">
                  <c:v>110.0</c:v>
                </c:pt>
                <c:pt idx="27">
                  <c:v>120.0</c:v>
                </c:pt>
                <c:pt idx="28">
                  <c:v>130.0</c:v>
                </c:pt>
                <c:pt idx="29">
                  <c:v>140.0</c:v>
                </c:pt>
                <c:pt idx="30">
                  <c:v>150.0</c:v>
                </c:pt>
                <c:pt idx="31">
                  <c:v>160.0</c:v>
                </c:pt>
                <c:pt idx="32">
                  <c:v>170.0</c:v>
                </c:pt>
                <c:pt idx="33">
                  <c:v>180.0</c:v>
                </c:pt>
                <c:pt idx="34">
                  <c:v>190.0</c:v>
                </c:pt>
                <c:pt idx="35">
                  <c:v>200.0</c:v>
                </c:pt>
                <c:pt idx="36">
                  <c:v>210.0</c:v>
                </c:pt>
                <c:pt idx="37">
                  <c:v>220.0</c:v>
                </c:pt>
                <c:pt idx="38">
                  <c:v>230.0</c:v>
                </c:pt>
                <c:pt idx="39">
                  <c:v>240.0</c:v>
                </c:pt>
                <c:pt idx="40">
                  <c:v>250.0</c:v>
                </c:pt>
                <c:pt idx="41">
                  <c:v>260.0</c:v>
                </c:pt>
                <c:pt idx="42">
                  <c:v>270.0</c:v>
                </c:pt>
                <c:pt idx="43">
                  <c:v>280.0</c:v>
                </c:pt>
                <c:pt idx="44">
                  <c:v>290.0</c:v>
                </c:pt>
                <c:pt idx="45">
                  <c:v>300.0</c:v>
                </c:pt>
                <c:pt idx="46">
                  <c:v>310.0</c:v>
                </c:pt>
                <c:pt idx="47">
                  <c:v>320.0</c:v>
                </c:pt>
                <c:pt idx="48">
                  <c:v>330.0</c:v>
                </c:pt>
                <c:pt idx="49">
                  <c:v>340.0</c:v>
                </c:pt>
                <c:pt idx="50">
                  <c:v>350.0</c:v>
                </c:pt>
                <c:pt idx="51">
                  <c:v>360.0</c:v>
                </c:pt>
                <c:pt idx="52">
                  <c:v>370.0</c:v>
                </c:pt>
                <c:pt idx="53">
                  <c:v>380.0</c:v>
                </c:pt>
                <c:pt idx="54">
                  <c:v>390.0</c:v>
                </c:pt>
                <c:pt idx="55">
                  <c:v>400.0</c:v>
                </c:pt>
                <c:pt idx="56">
                  <c:v>410.0</c:v>
                </c:pt>
                <c:pt idx="57">
                  <c:v>420.0</c:v>
                </c:pt>
                <c:pt idx="58">
                  <c:v>430.0</c:v>
                </c:pt>
                <c:pt idx="59">
                  <c:v>440.0</c:v>
                </c:pt>
                <c:pt idx="60">
                  <c:v>450.0</c:v>
                </c:pt>
                <c:pt idx="61">
                  <c:v>460.0</c:v>
                </c:pt>
                <c:pt idx="62">
                  <c:v>470.0</c:v>
                </c:pt>
                <c:pt idx="63">
                  <c:v>480.0</c:v>
                </c:pt>
                <c:pt idx="64">
                  <c:v>490.0</c:v>
                </c:pt>
                <c:pt idx="65">
                  <c:v>500.0</c:v>
                </c:pt>
                <c:pt idx="66">
                  <c:v>510.0</c:v>
                </c:pt>
                <c:pt idx="67">
                  <c:v>520.0</c:v>
                </c:pt>
                <c:pt idx="68">
                  <c:v>530.0</c:v>
                </c:pt>
                <c:pt idx="69">
                  <c:v>540.0</c:v>
                </c:pt>
                <c:pt idx="70">
                  <c:v>550.0</c:v>
                </c:pt>
                <c:pt idx="71">
                  <c:v>560.0</c:v>
                </c:pt>
                <c:pt idx="72">
                  <c:v>570.0</c:v>
                </c:pt>
                <c:pt idx="73">
                  <c:v>580.0</c:v>
                </c:pt>
                <c:pt idx="74">
                  <c:v>590.0</c:v>
                </c:pt>
                <c:pt idx="75">
                  <c:v>600.0</c:v>
                </c:pt>
                <c:pt idx="76">
                  <c:v>610.0</c:v>
                </c:pt>
                <c:pt idx="77">
                  <c:v>620.0</c:v>
                </c:pt>
                <c:pt idx="78">
                  <c:v>630.0</c:v>
                </c:pt>
                <c:pt idx="79">
                  <c:v>640.0</c:v>
                </c:pt>
                <c:pt idx="80">
                  <c:v>650.0</c:v>
                </c:pt>
                <c:pt idx="81">
                  <c:v>660.0</c:v>
                </c:pt>
                <c:pt idx="82">
                  <c:v>670.0</c:v>
                </c:pt>
              </c:numCache>
            </c:numRef>
          </c:xVal>
          <c:yVal>
            <c:numRef>
              <c:f>baseline!$O$2:$O$84</c:f>
              <c:numCache>
                <c:formatCode>General</c:formatCode>
                <c:ptCount val="83"/>
                <c:pt idx="0">
                  <c:v>0.126503176148995</c:v>
                </c:pt>
                <c:pt idx="1">
                  <c:v>0.124531851477614</c:v>
                </c:pt>
                <c:pt idx="2">
                  <c:v>0.118648966431152</c:v>
                </c:pt>
                <c:pt idx="3">
                  <c:v>0.108947297621057</c:v>
                </c:pt>
                <c:pt idx="4">
                  <c:v>0.0955798461599605</c:v>
                </c:pt>
                <c:pt idx="5">
                  <c:v>0.0787574247427315</c:v>
                </c:pt>
                <c:pt idx="6">
                  <c:v>0.0587453330043476</c:v>
                </c:pt>
                <c:pt idx="7">
                  <c:v>0.0358591735861671</c:v>
                </c:pt>
                <c:pt idx="8">
                  <c:v>0.0104598748937438</c:v>
                </c:pt>
                <c:pt idx="9">
                  <c:v>-0.0170520009597373</c:v>
                </c:pt>
                <c:pt idx="10">
                  <c:v>-0.0462425752572684</c:v>
                </c:pt>
                <c:pt idx="11">
                  <c:v>-0.0766514952045741</c:v>
                </c:pt>
                <c:pt idx="12">
                  <c:v>-0.107799193968677</c:v>
                </c:pt>
                <c:pt idx="13">
                  <c:v>-0.139194453733334</c:v>
                </c:pt>
                <c:pt idx="14">
                  <c:v>-0.170342152497437</c:v>
                </c:pt>
                <c:pt idx="15">
                  <c:v>-0.200751072444742</c:v>
                </c:pt>
                <c:pt idx="16">
                  <c:v>-0.229941646742273</c:v>
                </c:pt>
                <c:pt idx="17">
                  <c:v>-0.257453522595754</c:v>
                </c:pt>
                <c:pt idx="18">
                  <c:v>-0.282852821288178</c:v>
                </c:pt>
                <c:pt idx="19">
                  <c:v>-0.305738980706358</c:v>
                </c:pt>
                <c:pt idx="20">
                  <c:v>-0.325751072444742</c:v>
                </c:pt>
                <c:pt idx="21">
                  <c:v>-0.334719284144129</c:v>
                </c:pt>
                <c:pt idx="22">
                  <c:v>-0.325017615334034</c:v>
                </c:pt>
                <c:pt idx="23">
                  <c:v>-0.297884770988516</c:v>
                </c:pt>
                <c:pt idx="24">
                  <c:v>-0.255482197924374</c:v>
                </c:pt>
                <c:pt idx="25">
                  <c:v>-0.200751072444742</c:v>
                </c:pt>
                <c:pt idx="26">
                  <c:v>-0.154902873169018</c:v>
                </c:pt>
                <c:pt idx="27">
                  <c:v>-0.138498155182642</c:v>
                </c:pt>
                <c:pt idx="28">
                  <c:v>-0.152567687249031</c:v>
                </c:pt>
                <c:pt idx="29">
                  <c:v>-0.196227428924334</c:v>
                </c:pt>
                <c:pt idx="30">
                  <c:v>-0.266734078069795</c:v>
                </c:pt>
                <c:pt idx="31">
                  <c:v>-0.359657442614286</c:v>
                </c:pt>
                <c:pt idx="32">
                  <c:v>-0.469158805815248</c:v>
                </c:pt>
                <c:pt idx="33">
                  <c:v>-0.584415144962161</c:v>
                </c:pt>
                <c:pt idx="34">
                  <c:v>-0.694056277817603</c:v>
                </c:pt>
                <c:pt idx="35">
                  <c:v>-0.790639315388868</c:v>
                </c:pt>
                <c:pt idx="36">
                  <c:v>-0.86718240937989</c:v>
                </c:pt>
                <c:pt idx="37">
                  <c:v>-0.91761784880445</c:v>
                </c:pt>
                <c:pt idx="38">
                  <c:v>-0.937193159572519</c:v>
                </c:pt>
                <c:pt idx="39">
                  <c:v>-0.922794691551804</c:v>
                </c:pt>
                <c:pt idx="40">
                  <c:v>-0.873172967121714</c:v>
                </c:pt>
                <c:pt idx="41">
                  <c:v>-0.789055163252635</c:v>
                </c:pt>
                <c:pt idx="42">
                  <c:v>-0.673137123676368</c:v>
                </c:pt>
                <c:pt idx="43">
                  <c:v>-0.529954808447696</c:v>
                </c:pt>
                <c:pt idx="44">
                  <c:v>-0.365642614133163</c:v>
                </c:pt>
                <c:pt idx="45">
                  <c:v>-0.187593066898875</c:v>
                </c:pt>
                <c:pt idx="46">
                  <c:v>-0.0118927690686453</c:v>
                </c:pt>
                <c:pt idx="47">
                  <c:v>0.145495987047174</c:v>
                </c:pt>
                <c:pt idx="48">
                  <c:v>0.277546161953463</c:v>
                </c:pt>
                <c:pt idx="49">
                  <c:v>0.378708154202808</c:v>
                </c:pt>
                <c:pt idx="50">
                  <c:v>0.445215171023339</c:v>
                </c:pt>
                <c:pt idx="51">
                  <c:v>0.4909874898597</c:v>
                </c:pt>
                <c:pt idx="52">
                  <c:v>0.531011673336468</c:v>
                </c:pt>
                <c:pt idx="53">
                  <c:v>0.564656516170926</c:v>
                </c:pt>
                <c:pt idx="54">
                  <c:v>0.59139141909312</c:v>
                </c:pt>
                <c:pt idx="55">
                  <c:v>0.61079475671331</c:v>
                </c:pt>
                <c:pt idx="56">
                  <c:v>0.622560526806233</c:v>
                </c:pt>
                <c:pt idx="57">
                  <c:v>0.626503176148995</c:v>
                </c:pt>
                <c:pt idx="58">
                  <c:v>0.622560526806233</c:v>
                </c:pt>
                <c:pt idx="59">
                  <c:v>0.61079475671331</c:v>
                </c:pt>
                <c:pt idx="60">
                  <c:v>0.59139141909312</c:v>
                </c:pt>
                <c:pt idx="61">
                  <c:v>0.564656516170926</c:v>
                </c:pt>
                <c:pt idx="62">
                  <c:v>0.531011673336468</c:v>
                </c:pt>
                <c:pt idx="63">
                  <c:v>0.4909874898597</c:v>
                </c:pt>
                <c:pt idx="64">
                  <c:v>0.445215171023339</c:v>
                </c:pt>
                <c:pt idx="65">
                  <c:v>0.394416573638493</c:v>
                </c:pt>
                <c:pt idx="66">
                  <c:v>0.339392821931531</c:v>
                </c:pt>
                <c:pt idx="67">
                  <c:v>0.281011673336468</c:v>
                </c:pt>
                <c:pt idx="68">
                  <c:v>0.220193833441857</c:v>
                </c:pt>
                <c:pt idx="69">
                  <c:v>0.157898435913651</c:v>
                </c:pt>
                <c:pt idx="70">
                  <c:v>0.0951079163843383</c:v>
                </c:pt>
                <c:pt idx="71">
                  <c:v>0.0328125188561321</c:v>
                </c:pt>
                <c:pt idx="72">
                  <c:v>-0.0280053210384789</c:v>
                </c:pt>
                <c:pt idx="73">
                  <c:v>-0.0863864696335412</c:v>
                </c:pt>
                <c:pt idx="74">
                  <c:v>-0.141410221340503</c:v>
                </c:pt>
                <c:pt idx="75">
                  <c:v>-0.19220881872535</c:v>
                </c:pt>
                <c:pt idx="76">
                  <c:v>-0.237981137561711</c:v>
                </c:pt>
                <c:pt idx="77">
                  <c:v>-0.278005321038479</c:v>
                </c:pt>
                <c:pt idx="78">
                  <c:v>-0.311650163872937</c:v>
                </c:pt>
                <c:pt idx="79">
                  <c:v>-0.338385066795131</c:v>
                </c:pt>
                <c:pt idx="80">
                  <c:v>-0.357788404415321</c:v>
                </c:pt>
                <c:pt idx="81">
                  <c:v>-0.369554174508244</c:v>
                </c:pt>
                <c:pt idx="82">
                  <c:v>-0.373496823851005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9621720"/>
        <c:axId val="2110727208"/>
      </c:scatterChart>
      <c:valAx>
        <c:axId val="2019621720"/>
        <c:scaling>
          <c:orientation val="minMax"/>
          <c:max val="800.0"/>
          <c:min val="-2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110727208"/>
        <c:crosses val="autoZero"/>
        <c:crossBetween val="midCat"/>
        <c:minorUnit val="40.0"/>
      </c:valAx>
      <c:valAx>
        <c:axId val="21107272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01962172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30269707665852"/>
          <c:y val="0.693193542813418"/>
          <c:w val="0.43128503333635"/>
          <c:h val="0.306402883025202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fld id="{859EE065-E2E6-0449-9893-0AB87C2E2CA2}" type="slidenum">
              <a:rPr lang="en-US"/>
              <a:pPr/>
              <a:t>‹#›</a:t>
            </a:fld>
            <a:endParaRPr lang="en-US" sz="1200"/>
          </a:p>
        </p:txBody>
      </p:sp>
      <p:sp>
        <p:nvSpPr>
          <p:cNvPr id="5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 algn="l"/>
            <a:r>
              <a:rPr lang="en-US" sz="1000" dirty="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pPr algn="l"/>
            <a:r>
              <a:rPr lang="en-US" sz="1000" dirty="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 dirty="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355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fld id="{8A8D068B-7308-B64D-ACDB-4AD79459A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77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EB6CB9-7564-1D4A-B9EC-FBCE7E0A2F30}" type="slidenum">
              <a:rPr lang="en-US"/>
              <a:pPr/>
              <a:t>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BDF13-1A2A-2947-BD87-C463CF3594A5}" type="slidenum">
              <a:rPr lang="en-US"/>
              <a:pPr/>
              <a:t>10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BDF13-1A2A-2947-BD87-C463CF3594A5}" type="slidenum">
              <a:rPr lang="en-US"/>
              <a:pPr/>
              <a:t>11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Figure 7.6 from </a:t>
            </a:r>
            <a:r>
              <a:rPr lang="en-US" dirty="0" smtClean="0">
                <a:latin typeface="Arial" pitchFamily="18" charset="0"/>
              </a:rPr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DA5AEE-A5DD-3048-A32B-C21CF71DB9D5}" type="slidenum">
              <a:rPr lang="en-US"/>
              <a:pPr/>
              <a:t>12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64EA69-A138-4146-9A9F-580AABAD997E}" type="slidenum">
              <a:rPr lang="en-US"/>
              <a:pPr/>
              <a:t>13</a:t>
            </a:fld>
            <a:endParaRPr lang="en-US"/>
          </a:p>
        </p:txBody>
      </p:sp>
      <p:sp>
        <p:nvSpPr>
          <p:cNvPr id="12144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64EA69-A138-4146-9A9F-580AABAD997E}" type="slidenum">
              <a:rPr lang="en-US"/>
              <a:pPr/>
              <a:t>14</a:t>
            </a:fld>
            <a:endParaRPr lang="en-US"/>
          </a:p>
        </p:txBody>
      </p:sp>
      <p:sp>
        <p:nvSpPr>
          <p:cNvPr id="12144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7945EE-193F-484B-80E8-37D284F9999B}" type="slidenum">
              <a:rPr lang="en-US"/>
              <a:pPr/>
              <a:t>15</a:t>
            </a:fld>
            <a:endParaRPr lang="en-US"/>
          </a:p>
        </p:txBody>
      </p:sp>
      <p:sp>
        <p:nvSpPr>
          <p:cNvPr id="1303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7945EE-193F-484B-80E8-37D284F9999B}" type="slidenum">
              <a:rPr lang="en-US"/>
              <a:pPr/>
              <a:t>16</a:t>
            </a:fld>
            <a:endParaRPr lang="en-US"/>
          </a:p>
        </p:txBody>
      </p:sp>
      <p:sp>
        <p:nvSpPr>
          <p:cNvPr id="1303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7945EE-193F-484B-80E8-37D284F9999B}" type="slidenum">
              <a:rPr lang="en-US"/>
              <a:pPr/>
              <a:t>17</a:t>
            </a:fld>
            <a:endParaRPr lang="en-US"/>
          </a:p>
        </p:txBody>
      </p:sp>
      <p:sp>
        <p:nvSpPr>
          <p:cNvPr id="1303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7945EE-193F-484B-80E8-37D284F9999B}" type="slidenum">
              <a:rPr lang="en-US"/>
              <a:pPr/>
              <a:t>18</a:t>
            </a:fld>
            <a:endParaRPr lang="en-US"/>
          </a:p>
        </p:txBody>
      </p:sp>
      <p:sp>
        <p:nvSpPr>
          <p:cNvPr id="1303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7945EE-193F-484B-80E8-37D284F9999B}" type="slidenum">
              <a:rPr lang="en-US"/>
              <a:pPr/>
              <a:t>19</a:t>
            </a:fld>
            <a:endParaRPr lang="en-US"/>
          </a:p>
        </p:txBody>
      </p:sp>
      <p:sp>
        <p:nvSpPr>
          <p:cNvPr id="1303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9136B-861F-AB49-B393-2B0752F5778A}" type="slidenum">
              <a:rPr lang="en-US"/>
              <a:pPr/>
              <a:t>2</a:t>
            </a:fld>
            <a:endParaRPr lang="en-US"/>
          </a:p>
        </p:txBody>
      </p:sp>
      <p:sp>
        <p:nvSpPr>
          <p:cNvPr id="760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E57F0-7CB8-F242-BEBC-B2064546B574}" type="slidenum">
              <a:rPr lang="en-US"/>
              <a:pPr/>
              <a:t>20</a:t>
            </a:fld>
            <a:endParaRPr lang="en-US"/>
          </a:p>
        </p:txBody>
      </p:sp>
      <p:sp>
        <p:nvSpPr>
          <p:cNvPr id="1299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D589F-A6FC-294E-9C7D-BEAFDE326E2D}" type="slidenum">
              <a:rPr lang="en-US">
                <a:latin typeface="Times" pitchFamily="-111" charset="0"/>
              </a:rPr>
              <a:pPr/>
              <a:t>21</a:t>
            </a:fld>
            <a:endParaRPr lang="en-US">
              <a:latin typeface="Times" pitchFamily="-111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 smtClean="0">
              <a:latin typeface="Times New Roman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D589F-A6FC-294E-9C7D-BEAFDE326E2D}" type="slidenum">
              <a:rPr lang="en-US">
                <a:latin typeface="Times" pitchFamily="-111" charset="0"/>
              </a:rPr>
              <a:pPr/>
              <a:t>22</a:t>
            </a:fld>
            <a:endParaRPr lang="en-US">
              <a:latin typeface="Times" pitchFamily="-111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 smtClean="0">
              <a:latin typeface="Times New Roman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FC050A-3FD9-FE4B-AF24-B56A9ACC380C}" type="slidenum">
              <a:rPr lang="en-US"/>
              <a:pPr/>
              <a:t>23</a:t>
            </a:fld>
            <a:endParaRPr lang="en-US"/>
          </a:p>
        </p:txBody>
      </p:sp>
      <p:sp>
        <p:nvSpPr>
          <p:cNvPr id="814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Rossion, B., &amp; Jacques, C. (2012). The N170: Understanding the time course of face perception in the human brain. In S. J. Luck &amp; E. S. Kappenman (Eds.), Oxford Handbook of Event-Related Potential Components. New York: Oxford University Press. </a:t>
            </a:r>
            <a:r>
              <a:rPr lang="en-US" dirty="0" smtClean="0"/>
              <a:t>© Oxford University Press.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FC050A-3FD9-FE4B-AF24-B56A9ACC380C}" type="slidenum">
              <a:rPr lang="en-US"/>
              <a:pPr/>
              <a:t>24</a:t>
            </a:fld>
            <a:endParaRPr lang="en-US"/>
          </a:p>
        </p:txBody>
      </p:sp>
      <p:sp>
        <p:nvSpPr>
          <p:cNvPr id="814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Rossion, B., &amp; Jacques, C. (2012). The N170: Understanding the time course of face perception in the human brain. In S. J. Luck &amp; E. S. Kappenman (Eds.), Oxford Handbook of Event-Related Potential Components. New York: Oxford University Press. </a:t>
            </a:r>
            <a:r>
              <a:rPr lang="en-US" dirty="0" smtClean="0"/>
              <a:t>© Oxford University Press.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DC744-B129-7C4F-90E7-6A0C5FEC8CAC}" type="slidenum">
              <a:rPr lang="en-US"/>
              <a:pPr/>
              <a:t>25</a:t>
            </a:fld>
            <a:endParaRPr lang="en-US"/>
          </a:p>
        </p:txBody>
      </p:sp>
      <p:sp>
        <p:nvSpPr>
          <p:cNvPr id="900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</a:t>
            </a:r>
            <a:r>
              <a:rPr lang="en-US" baseline="0" dirty="0" smtClean="0"/>
              <a:t> 8 from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Kuefner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D., de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Heering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A., Jacques, C.,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Palmero-Soler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E., &amp; Rossion, B. (2010). Early Visually Evoked Electrophysiological Responses Over the Human Brain (P1, N170) Show Stable Patterns of Face-Sensitivity from 4 years to Adulthood. Frontiers in human neuroscience, 3, 67.  Open access publication.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DC744-B129-7C4F-90E7-6A0C5FEC8CAC}" type="slidenum">
              <a:rPr lang="en-US"/>
              <a:pPr/>
              <a:t>26</a:t>
            </a:fld>
            <a:endParaRPr lang="en-US"/>
          </a:p>
        </p:txBody>
      </p:sp>
      <p:sp>
        <p:nvSpPr>
          <p:cNvPr id="900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</a:t>
            </a:r>
            <a:r>
              <a:rPr lang="en-US" baseline="0" dirty="0" smtClean="0"/>
              <a:t> 7 from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Kuefner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D., de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Heering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A., Jacques, C.,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Palmero-Soler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E., &amp; Rossion, B. (2010). Early Visually Evoked Electrophysiological Responses Over the Human Brain (P1, N170) Show Stable Patterns of Face-Sensitivity from 4 years to Adulthood. Frontiers in human neuroscience, 3, 67. Open access publication.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DC744-B129-7C4F-90E7-6A0C5FEC8CAC}" type="slidenum">
              <a:rPr lang="en-US"/>
              <a:pPr/>
              <a:t>27</a:t>
            </a:fld>
            <a:endParaRPr lang="en-US"/>
          </a:p>
        </p:txBody>
      </p:sp>
      <p:sp>
        <p:nvSpPr>
          <p:cNvPr id="900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</a:t>
            </a:r>
            <a:r>
              <a:rPr lang="en-US" baseline="0" dirty="0" smtClean="0"/>
              <a:t> 9 from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Kuefner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D., de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Heering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A., Jacques, C.,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Palmero-Soler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E., &amp; Rossion, B. (2010). Early Visually Evoked Electrophysiological Responses Over the Human Brain (P1, N170) Show Stable Patterns of Face-Sensitivity from 4 years to Adulthood. Frontiers in human neuroscience, 3, 67. </a:t>
            </a:r>
            <a:r>
              <a:rPr lang="en-US" sz="1200" kern="120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Open access publication.</a:t>
            </a:r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16B7BA-DD96-4E76-9DA2-1868D119170C}" type="slidenum">
              <a:rPr lang="en-US"/>
              <a:pPr/>
              <a:t>28</a:t>
            </a:fld>
            <a:endParaRPr lang="en-US"/>
          </a:p>
        </p:txBody>
      </p:sp>
      <p:sp>
        <p:nvSpPr>
          <p:cNvPr id="760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E9F1C-F22A-884E-BE9E-A99695D7EC56}" type="slidenum">
              <a:rPr lang="en-US"/>
              <a:pPr/>
              <a:t>29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6B342-149A-1F48-B314-4E79D1B98A81}" type="slidenum">
              <a:rPr lang="en-US"/>
              <a:pPr/>
              <a:t>3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http://en.wikipedia.org/wiki/Eeg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E9F1C-F22A-884E-BE9E-A99695D7EC56}" type="slidenum">
              <a:rPr lang="en-US"/>
              <a:pPr/>
              <a:t>30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A61AB-89D9-1842-804B-0CA50986537F}" type="slidenum">
              <a:rPr lang="en-US"/>
              <a:pPr/>
              <a:t>31</a:t>
            </a:fld>
            <a:endParaRPr lang="en-US"/>
          </a:p>
        </p:txBody>
      </p:sp>
      <p:sp>
        <p:nvSpPr>
          <p:cNvPr id="12195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08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08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08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A61AB-89D9-1842-804B-0CA50986537F}" type="slidenum">
              <a:rPr lang="en-US"/>
              <a:pPr/>
              <a:t>32</a:t>
            </a:fld>
            <a:endParaRPr lang="en-US"/>
          </a:p>
        </p:txBody>
      </p:sp>
      <p:sp>
        <p:nvSpPr>
          <p:cNvPr id="12195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08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08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08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D5EC8D-3AE8-2B49-984A-83F72A63A487}" type="slidenum">
              <a:rPr lang="en-US"/>
              <a:pPr/>
              <a:t>33</a:t>
            </a:fld>
            <a:endParaRPr lang="en-US"/>
          </a:p>
        </p:txBody>
      </p:sp>
      <p:sp>
        <p:nvSpPr>
          <p:cNvPr id="8560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7755E3-2569-1C48-851C-6A25C2C9BFD5}" type="slidenum">
              <a:rPr lang="en-US"/>
              <a:pPr/>
              <a:t>34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Adapted</a:t>
            </a:r>
            <a:r>
              <a:rPr lang="en-US" baseline="0" dirty="0" smtClean="0"/>
              <a:t> from </a:t>
            </a:r>
            <a:r>
              <a:rPr lang="en-US" dirty="0" err="1" smtClean="0"/>
              <a:t>Smulders</a:t>
            </a:r>
            <a:r>
              <a:rPr lang="en-US" dirty="0" smtClean="0"/>
              <a:t>, F. T. Y., &amp; Miller, J. O. (2012). Lateralized Readiness Potential. In S. J. Luck &amp; E. S. Kappenman (Eds.), Oxford Handbook of Event-Related Potential Components. New York: Oxford University Press. © Oxford University Press.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7755E3-2569-1C48-851C-6A25C2C9BFD5}" type="slidenum">
              <a:rPr lang="en-US"/>
              <a:pPr/>
              <a:t>35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Adapted</a:t>
            </a:r>
            <a:r>
              <a:rPr lang="en-US" baseline="0" dirty="0" smtClean="0"/>
              <a:t> from </a:t>
            </a:r>
            <a:r>
              <a:rPr lang="en-US" dirty="0" err="1" smtClean="0"/>
              <a:t>Smulders</a:t>
            </a:r>
            <a:r>
              <a:rPr lang="en-US" dirty="0" smtClean="0"/>
              <a:t>, F. T. Y., &amp; Miller, J. O. (2012). Lateralized Readiness Potential. In S. J. Luck &amp; E. S. Kappenman (Eds.), Oxford Handbook of Event-Related Potential Components. New York: Oxford University Press.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 </a:t>
            </a:r>
            <a:r>
              <a:rPr lang="en-US" dirty="0" smtClean="0"/>
              <a:t>© Oxford University Press.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30F480-AA81-E84C-9A61-4BB7497B7CBE}" type="slidenum">
              <a:rPr lang="en-US"/>
              <a:pPr/>
              <a:t>36</a:t>
            </a:fld>
            <a:endParaRPr lang="en-US"/>
          </a:p>
        </p:txBody>
      </p:sp>
      <p:sp>
        <p:nvSpPr>
          <p:cNvPr id="8028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Left</a:t>
            </a:r>
            <a:r>
              <a:rPr lang="en-US" baseline="0" dirty="0" smtClean="0"/>
              <a:t> </a:t>
            </a:r>
            <a:r>
              <a:rPr lang="en-US" baseline="0" dirty="0" smtClean="0"/>
              <a:t>panel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Vogel, E.K., Luck, S.J., &amp; Shapiro, K.L. (1998). Electrophysiological evidence for a postperceptual locus of suppression during the attentional blink. Journal of Experimental Psychology: Human Perception and Performance, 24, 1656-1674.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Right panel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Johannes, S.,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Knalmann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U., Heinze, H.J., &amp; Mangun, G.R. (1995). Luminance and spatial attention effects on early visual processing. Cognitive Brain Research, 2, 189-205.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Other content: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9FA9D-8CEE-0442-95CA-1A09390035AF}" type="slidenum">
              <a:rPr lang="en-US"/>
              <a:pPr/>
              <a:t>37</a:t>
            </a:fld>
            <a:endParaRPr lang="en-US"/>
          </a:p>
        </p:txBody>
      </p:sp>
      <p:sp>
        <p:nvSpPr>
          <p:cNvPr id="8181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Pratt, H. (2012). Sensory ERP components. In S. J. Luck &amp; E. S. Kappenman (Eds.), Oxford Handbook of Event-Related Potential Components. New York: Oxford University Press. </a:t>
            </a:r>
            <a:r>
              <a:rPr lang="en-US" dirty="0" smtClean="0"/>
              <a:t>© Oxford University Press.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06293C-F6ED-5947-A6F2-027BBBADCC64}" type="slidenum">
              <a:rPr lang="en-US"/>
              <a:pPr/>
              <a:t>38</a:t>
            </a:fld>
            <a:endParaRPr lang="en-US"/>
          </a:p>
        </p:txBody>
      </p:sp>
      <p:sp>
        <p:nvSpPr>
          <p:cNvPr id="8222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Waveforms </a:t>
            </a:r>
            <a:r>
              <a:rPr lang="en-US" baseline="0" dirty="0" smtClean="0"/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Näätänen, R.,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Kreegipuu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K. (2012). The mismatch negativity (MMN). In S. J. Luck &amp; E. S. Kappenman (Eds.), The Oxford Handbook of Event-Related Potential Components (pp. 143-157). New York: Oxford University Press. </a:t>
            </a:r>
            <a:r>
              <a:rPr lang="en-US" dirty="0" smtClean="0"/>
              <a:t>© Oxford University Press.</a:t>
            </a:r>
            <a:endParaRPr lang="en-US" sz="1200" kern="120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 smtClean="0">
              <a:solidFill>
                <a:schemeClr val="tx1"/>
              </a:solidFill>
              <a:latin typeface="Times New Roman" pitchFamily="-10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 content: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 smtClean="0">
                <a:solidFill>
                  <a:schemeClr val="tx1"/>
                </a:solidFill>
                <a:latin typeface="Times New Roman" pitchFamily="-108" charset="0"/>
                <a:ea typeface="+mn-ea"/>
                <a:cs typeface="+mn-cs"/>
              </a:rPr>
              <a:t>	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F9DEDE-6DDF-1647-8E83-527B1C230181}" type="slidenum">
              <a:rPr lang="en-US"/>
              <a:pPr/>
              <a:t>39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BDF13-1A2A-2947-BD87-C463CF3594A5}" type="slidenum">
              <a:rPr lang="en-US"/>
              <a:pPr/>
              <a:t>4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Eeg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61D516-7C32-D447-854D-2CDC5E1BB5E7}" type="slidenum">
              <a:rPr lang="en-US"/>
              <a:pPr/>
              <a:t>40</a:t>
            </a:fld>
            <a:endParaRPr lang="en-US"/>
          </a:p>
        </p:txBody>
      </p:sp>
      <p:sp>
        <p:nvSpPr>
          <p:cNvPr id="8468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7755E3-2569-1C48-851C-6A25C2C9BFD5}" type="slidenum">
              <a:rPr lang="en-US"/>
              <a:pPr/>
              <a:t>41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</a:t>
            </a:r>
            <a:r>
              <a:rPr lang="en-US" baseline="0" dirty="0" smtClean="0"/>
              <a:t>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Hajcak, G.,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Wienberg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A.,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MacNamara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A.,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Foti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D. (2012). ERPs and the study of emotion. In S. J. Luck &amp; E. S. Kappenman (Eds.), The Oxford Handbook of Event-Related Potential Components (pp. 441-472). New York: Oxford University Press. </a:t>
            </a:r>
            <a:r>
              <a:rPr lang="en-US" dirty="0" smtClean="0"/>
              <a:t>© Oxford University Press.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7755E3-2569-1C48-851C-6A25C2C9BFD5}" type="slidenum">
              <a:rPr lang="en-US"/>
              <a:pPr/>
              <a:t>42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</a:t>
            </a:r>
            <a:r>
              <a:rPr lang="en-US" baseline="0" dirty="0" smtClean="0"/>
              <a:t>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Hajcak, G.,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Wienberg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A.,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MacNamara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A.,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Foti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D. (2012). ERPs and the study of emotion. In S. J. Luck &amp; E. S. Kappenman (Eds.), The Oxford Handbook of Event-Related Potential Components (pp. 441-472). New York: Oxford University Press. </a:t>
            </a:r>
            <a:r>
              <a:rPr lang="en-US" dirty="0" smtClean="0"/>
              <a:t>© Oxford University Press.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7755E3-2569-1C48-851C-6A25C2C9BFD5}" type="slidenum">
              <a:rPr lang="en-US"/>
              <a:pPr/>
              <a:t>43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</a:t>
            </a:r>
            <a:r>
              <a:rPr lang="en-US" baseline="0" dirty="0" smtClean="0"/>
              <a:t>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Hajcak, G.,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Wienberg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A.,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MacNamara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A., &amp; 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Foti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, D. (2012). ERPs and the study of emotion. In S. J. Luck &amp; E. S. Kappenman (Eds.), The Oxford Handbook of Event-Related Potential Components (pp. 441-472). New York: Oxford University Press. </a:t>
            </a:r>
            <a:r>
              <a:rPr lang="en-US" dirty="0" smtClean="0"/>
              <a:t>© Oxford University Press.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35197E-3785-8F42-BD9F-6221A954A7B9}" type="slidenum">
              <a:rPr lang="en-US"/>
              <a:pPr/>
              <a:t>5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6B342-149A-1F48-B314-4E79D1B98A81}" type="slidenum">
              <a:rPr lang="en-US"/>
              <a:pPr/>
              <a:t>6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BDF13-1A2A-2947-BD87-C463CF3594A5}" type="slidenum">
              <a:rPr lang="en-US"/>
              <a:pPr/>
              <a:t>7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EEG from http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Eeg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All other content 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BDF13-1A2A-2947-BD87-C463CF3594A5}" type="slidenum">
              <a:rPr lang="en-US"/>
              <a:pPr/>
              <a:t>8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All other content © S. J. Luck. All Rights Reserved. May be used for nonprofit educational purposes if this copyright notice is included. Permission must be obtained from the copyright holder(s) for any other use.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BDF13-1A2A-2947-BD87-C463CF3594A5}" type="slidenum">
              <a:rPr lang="en-US"/>
              <a:pPr/>
              <a:t>9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0794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9CAD89F-C610-F94E-BD91-27E200AB1D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9A1C10-A33F-0A4F-9F2D-BC6EE7E067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5D101E-2AF9-074F-A555-BA28D5EF45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3C9D67F-4293-7246-8B2E-85D59E7E37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70F3076-AA0A-684F-83C2-34F623166B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8C3FBCD-9237-0A4E-8120-017F2552660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84533A-BB84-8F41-BC0B-B805AB80D5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62D579B-1129-2F44-B644-51D2DB3B53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96D3E3-44E0-9346-A628-ED4D3FFBFB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0103B57-B45B-824A-B12D-F453740B2D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fld id="{46068002-4779-EE44-A02F-9893D8B0BFF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r>
              <a:rPr lang="en-US" b="1"/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647700" y="3276600"/>
            <a:ext cx="7772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eaLnBrk="1" hangingPunct="1"/>
            <a:r>
              <a:rPr lang="en-US" sz="4400" dirty="0"/>
              <a:t>Miscellaneous stuff that will keep coming up so I should just go ahead and talk about it now</a:t>
            </a:r>
            <a:endParaRPr lang="en-US" sz="44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rot="5400000">
            <a:off x="4533900" y="-2286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5410200" y="3429000"/>
            <a:ext cx="1371600" cy="1066800"/>
          </a:xfrm>
          <a:prstGeom prst="ellipse">
            <a:avLst/>
          </a:prstGeom>
          <a:solidFill>
            <a:srgbClr val="FFFF00"/>
          </a:solidFill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914400"/>
          </a:xfrm>
        </p:spPr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826371" name="Line 3"/>
          <p:cNvSpPr>
            <a:spLocks noChangeShapeType="1"/>
          </p:cNvSpPr>
          <p:nvPr/>
        </p:nvSpPr>
        <p:spPr bwMode="auto">
          <a:xfrm rot="5400000">
            <a:off x="4572000" y="-3048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533400" y="990600"/>
            <a:ext cx="8077200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High-pass filter: Remove low frequencies, high low frequencies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7" y="1676400"/>
            <a:ext cx="8856995" cy="3581400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715000" y="4495800"/>
            <a:ext cx="2743200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Extreme filters can significantly distort an ERP waveform</a:t>
            </a:r>
          </a:p>
        </p:txBody>
      </p:sp>
    </p:spTree>
    <p:extLst>
      <p:ext uri="{BB962C8B-B14F-4D97-AF65-F5344CB8AC3E}">
        <p14:creationId xmlns:p14="http://schemas.microsoft.com/office/powerpoint/2010/main" val="347158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914400"/>
          </a:xfrm>
        </p:spPr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826371" name="Line 3"/>
          <p:cNvSpPr>
            <a:spLocks noChangeShapeType="1"/>
          </p:cNvSpPr>
          <p:nvPr/>
        </p:nvSpPr>
        <p:spPr bwMode="auto">
          <a:xfrm rot="5400000">
            <a:off x="4572000" y="-3048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533400" y="990600"/>
            <a:ext cx="8077200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High-pass filter: Remove low frequencies, high low frequencies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47800"/>
            <a:ext cx="70739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34" y="4167698"/>
            <a:ext cx="7088366" cy="2667000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6200" y="2571690"/>
            <a:ext cx="14478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EEG,</a:t>
            </a:r>
          </a:p>
          <a:p>
            <a:pPr algn="l"/>
            <a:r>
              <a:rPr lang="en-US" dirty="0" smtClean="0"/>
              <a:t>Unfiltered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6200" y="4953000"/>
            <a:ext cx="1447800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mtClean="0"/>
              <a:t>EEG,</a:t>
            </a:r>
            <a:endParaRPr lang="en-US" dirty="0" smtClean="0"/>
          </a:p>
          <a:p>
            <a:pPr algn="l"/>
            <a:r>
              <a:rPr lang="en-US" dirty="0" smtClean="0"/>
              <a:t>Filtered @ 0.1 Hz</a:t>
            </a:r>
          </a:p>
        </p:txBody>
      </p:sp>
    </p:spTree>
    <p:extLst>
      <p:ext uri="{BB962C8B-B14F-4D97-AF65-F5344CB8AC3E}">
        <p14:creationId xmlns:p14="http://schemas.microsoft.com/office/powerpoint/2010/main" val="323396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700"/>
            <a:ext cx="8686800" cy="1143000"/>
          </a:xfrm>
        </p:spPr>
        <p:txBody>
          <a:bodyPr/>
          <a:lstStyle/>
          <a:p>
            <a:r>
              <a:rPr lang="en-US" dirty="0" smtClean="0"/>
              <a:t>Segmenting &amp; </a:t>
            </a:r>
            <a:r>
              <a:rPr lang="en-US" dirty="0" err="1" smtClean="0"/>
              <a:t>Baselining</a:t>
            </a:r>
            <a:endParaRPr lang="en-US" dirty="0"/>
          </a:p>
        </p:txBody>
      </p:sp>
      <p:sp>
        <p:nvSpPr>
          <p:cNvPr id="799747" name="Line 3"/>
          <p:cNvSpPr>
            <a:spLocks noChangeShapeType="1"/>
          </p:cNvSpPr>
          <p:nvPr/>
        </p:nvSpPr>
        <p:spPr bwMode="auto">
          <a:xfrm rot="5400000">
            <a:off x="4572000" y="-29321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7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0363" y="1600200"/>
            <a:ext cx="8437273" cy="4724400"/>
          </a:xfrm>
        </p:spPr>
        <p:txBody>
          <a:bodyPr/>
          <a:lstStyle/>
          <a:p>
            <a:r>
              <a:rPr lang="en-US" dirty="0" smtClean="0"/>
              <a:t>Prior to averaging, we must extract segments (epochs) of the EEG surrounding the relevant events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Baseline correction is usually performed at this point</a:t>
            </a:r>
          </a:p>
          <a:p>
            <a:pPr lvl="1"/>
            <a:r>
              <a:rPr lang="en-US" dirty="0" smtClean="0"/>
              <a:t>This is important for some types of artifact rejection procedures (e.g., absolute voltage thresholds)</a:t>
            </a:r>
          </a:p>
          <a:p>
            <a:pPr lvl="1"/>
            <a:r>
              <a:rPr lang="en-US" dirty="0" smtClean="0"/>
              <a:t>For most purposes, baseline correction can be performed at any time</a:t>
            </a:r>
          </a:p>
          <a:p>
            <a:endParaRPr lang="en-US" dirty="0"/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397" y="2427858"/>
            <a:ext cx="5702300" cy="1308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V="1">
            <a:off x="1663745" y="2829514"/>
            <a:ext cx="6176012" cy="9314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1847666" y="3685758"/>
            <a:ext cx="842820" cy="338554"/>
            <a:chOff x="5149272" y="1881913"/>
            <a:chExt cx="842820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5149272" y="1881913"/>
              <a:ext cx="665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Time</a:t>
              </a:r>
              <a:endParaRPr lang="en-US" sz="1600" dirty="0"/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738092" y="2078182"/>
              <a:ext cx="254000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0" name="Group 9"/>
          <p:cNvGrpSpPr/>
          <p:nvPr/>
        </p:nvGrpSpPr>
        <p:grpSpPr>
          <a:xfrm>
            <a:off x="762393" y="3097729"/>
            <a:ext cx="954107" cy="392545"/>
            <a:chOff x="2944090" y="1651793"/>
            <a:chExt cx="954107" cy="392545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 rot="5400000">
              <a:off x="3648364" y="1847272"/>
              <a:ext cx="392545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2944090" y="1662549"/>
              <a:ext cx="954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Voltage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710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34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Reason 1: DC Offset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2084900"/>
            <a:ext cx="8750300" cy="4381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75159" y="2638065"/>
            <a:ext cx="10310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115 µV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23071" y="3007397"/>
            <a:ext cx="299508" cy="239634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754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2084900"/>
            <a:ext cx="8750300" cy="4381500"/>
          </a:xfrm>
          <a:prstGeom prst="rect">
            <a:avLst/>
          </a:prstGeom>
        </p:spPr>
      </p:pic>
      <p:sp>
        <p:nvSpPr>
          <p:cNvPr id="121344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34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Reason 2: Baseline Drift</a:t>
            </a:r>
            <a:endParaRPr lang="en-US" dirty="0"/>
          </a:p>
        </p:txBody>
      </p:sp>
      <p:cxnSp>
        <p:nvCxnSpPr>
          <p:cNvPr id="10" name="Straight Connector 9"/>
          <p:cNvCxnSpPr>
            <a:stCxn id="12" idx="0"/>
            <a:endCxn id="13" idx="0"/>
          </p:cNvCxnSpPr>
          <p:nvPr/>
        </p:nvCxnSpPr>
        <p:spPr bwMode="auto">
          <a:xfrm rot="16200000" flipH="1">
            <a:off x="4822070" y="2929594"/>
            <a:ext cx="212310" cy="1110800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4223071" y="3378839"/>
            <a:ext cx="299508" cy="239634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333871" y="3591149"/>
            <a:ext cx="299508" cy="239634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3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 bwMode="auto">
          <a:xfrm>
            <a:off x="1698688" y="3978202"/>
            <a:ext cx="886546" cy="347468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28575" cap="sq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302530" name="Line 2"/>
          <p:cNvSpPr>
            <a:spLocks noChangeShapeType="1"/>
          </p:cNvSpPr>
          <p:nvPr/>
        </p:nvSpPr>
        <p:spPr bwMode="auto">
          <a:xfrm rot="5400000">
            <a:off x="4572000" y="-29067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8100"/>
            <a:ext cx="8229600" cy="1143000"/>
          </a:xfrm>
        </p:spPr>
        <p:txBody>
          <a:bodyPr/>
          <a:lstStyle/>
          <a:p>
            <a:r>
              <a:rPr lang="en-US" dirty="0" smtClean="0"/>
              <a:t>How to Correct Baseline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4516" y="1295400"/>
            <a:ext cx="7654531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dirty="0" smtClean="0"/>
              <a:t>Goal: Subtract estimate of DC offset from the waveform</a:t>
            </a:r>
          </a:p>
          <a:p>
            <a:pPr algn="l">
              <a:lnSpc>
                <a:spcPct val="120000"/>
              </a:lnSpc>
            </a:pPr>
            <a:r>
              <a:rPr lang="en-US" dirty="0" smtClean="0"/>
              <a:t>Mean prestimulus voltage is usually a reasonable estimate</a:t>
            </a:r>
          </a:p>
          <a:p>
            <a:pPr algn="l">
              <a:lnSpc>
                <a:spcPct val="120000"/>
              </a:lnSpc>
            </a:pPr>
            <a:r>
              <a:rPr lang="en-US" dirty="0" smtClean="0"/>
              <a:t>Subtract this value from each point in the waveform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05200" y="5842337"/>
            <a:ext cx="5448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Anything that messes up the baseline (e.g., noise, overlap) will be propagated to your amplitude measurements</a:t>
            </a:r>
            <a:endParaRPr lang="en-US" dirty="0"/>
          </a:p>
        </p:txBody>
      </p:sp>
      <p:graphicFrame>
        <p:nvGraphicFramePr>
          <p:cNvPr id="9" name="Chart 8"/>
          <p:cNvGraphicFramePr/>
          <p:nvPr/>
        </p:nvGraphicFramePr>
        <p:xfrm>
          <a:off x="1107209" y="2453987"/>
          <a:ext cx="66294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261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10" grpId="0" build="p"/>
      <p:bldGraphic spid="9" grpId="0" uiExpand="1">
        <p:bldSub>
          <a:bldChart bld="series" animBg="0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Line 2"/>
          <p:cNvSpPr>
            <a:spLocks noChangeShapeType="1"/>
          </p:cNvSpPr>
          <p:nvPr/>
        </p:nvSpPr>
        <p:spPr bwMode="auto">
          <a:xfrm rot="5400000">
            <a:off x="4572000" y="-29575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8229600" cy="1143000"/>
          </a:xfrm>
        </p:spPr>
        <p:txBody>
          <a:bodyPr/>
          <a:lstStyle/>
          <a:p>
            <a:r>
              <a:rPr lang="en-US" dirty="0" smtClean="0"/>
              <a:t>Baseline Noise Example</a:t>
            </a:r>
            <a:endParaRPr lang="en-US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1107210" y="2453986"/>
          <a:ext cx="66294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/>
          <p:cNvCxnSpPr/>
          <p:nvPr/>
        </p:nvCxnSpPr>
        <p:spPr bwMode="auto">
          <a:xfrm rot="16200000" flipV="1">
            <a:off x="2591953" y="5432137"/>
            <a:ext cx="958273" cy="600363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arrow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327764" y="6049819"/>
            <a:ext cx="5220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Entire waveform shifted down (negative) because of positive noise blip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Line 2"/>
          <p:cNvSpPr>
            <a:spLocks noChangeShapeType="1"/>
          </p:cNvSpPr>
          <p:nvPr/>
        </p:nvSpPr>
        <p:spPr bwMode="auto">
          <a:xfrm rot="5400000">
            <a:off x="4572000" y="-29575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12700"/>
            <a:ext cx="8229600" cy="1143000"/>
          </a:xfrm>
        </p:spPr>
        <p:txBody>
          <a:bodyPr/>
          <a:lstStyle/>
          <a:p>
            <a:r>
              <a:rPr lang="en-US" dirty="0" smtClean="0"/>
              <a:t>Differential Overlap</a:t>
            </a:r>
            <a:endParaRPr lang="en-US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1128943" y="2011872"/>
          <a:ext cx="66294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65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 animBg="0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Drift Over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7" y="1170022"/>
            <a:ext cx="7836499" cy="4682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18" y="3614773"/>
            <a:ext cx="7390516" cy="1369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5842337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However, if you are looking at EEG activity in specific frequency bands (e.g., alpha activity), slow drifts in DC offset have no impact, so you can look over a longer time period.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8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1" y="1547774"/>
            <a:ext cx="7887677" cy="4964033"/>
          </a:xfrm>
          <a:prstGeom prst="rect">
            <a:avLst/>
          </a:prstGeom>
        </p:spPr>
      </p:pic>
      <p:sp>
        <p:nvSpPr>
          <p:cNvPr id="1302530" name="Line 2"/>
          <p:cNvSpPr>
            <a:spLocks noChangeShapeType="1"/>
          </p:cNvSpPr>
          <p:nvPr/>
        </p:nvSpPr>
        <p:spPr bwMode="auto">
          <a:xfrm rot="5400000">
            <a:off x="4572000" y="-29194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5400"/>
            <a:ext cx="8229600" cy="1143000"/>
          </a:xfrm>
        </p:spPr>
        <p:txBody>
          <a:bodyPr/>
          <a:lstStyle/>
          <a:p>
            <a:r>
              <a:rPr lang="en-US" dirty="0" smtClean="0"/>
              <a:t>What to look for…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1845419" y="3881036"/>
            <a:ext cx="2152988" cy="1408545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94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05800" cy="4953000"/>
          </a:xfrm>
        </p:spPr>
        <p:txBody>
          <a:bodyPr/>
          <a:lstStyle/>
          <a:p>
            <a:r>
              <a:rPr lang="en-US" dirty="0"/>
              <a:t>EEG frequency </a:t>
            </a:r>
            <a:r>
              <a:rPr lang="en-US" dirty="0" smtClean="0"/>
              <a:t>bands</a:t>
            </a:r>
          </a:p>
          <a:p>
            <a:r>
              <a:rPr lang="en-US" dirty="0" smtClean="0"/>
              <a:t>Averaging and </a:t>
            </a:r>
            <a:r>
              <a:rPr lang="en-US" smtClean="0"/>
              <a:t>Phase Resetting</a:t>
            </a:r>
            <a:endParaRPr lang="en-US" dirty="0"/>
          </a:p>
          <a:p>
            <a:r>
              <a:rPr lang="en-US" dirty="0"/>
              <a:t>Filters and Fourier analysis</a:t>
            </a:r>
          </a:p>
          <a:p>
            <a:r>
              <a:rPr lang="en-US" dirty="0"/>
              <a:t>Baseline correction</a:t>
            </a:r>
          </a:p>
          <a:p>
            <a:r>
              <a:rPr lang="en-US" dirty="0"/>
              <a:t>Overlap</a:t>
            </a:r>
          </a:p>
          <a:p>
            <a:r>
              <a:rPr lang="en-US" dirty="0"/>
              <a:t>Difference </a:t>
            </a:r>
            <a:r>
              <a:rPr lang="en-US" dirty="0" smtClean="0"/>
              <a:t>waves</a:t>
            </a:r>
          </a:p>
          <a:p>
            <a:r>
              <a:rPr lang="en-US" dirty="0" smtClean="0"/>
              <a:t>Order of data processing steps</a:t>
            </a:r>
            <a:endParaRPr lang="en-US" dirty="0"/>
          </a:p>
          <a:p>
            <a:r>
              <a:rPr lang="en-US" dirty="0"/>
              <a:t>Some key ERP components</a:t>
            </a:r>
          </a:p>
        </p:txBody>
      </p:sp>
      <p:sp>
        <p:nvSpPr>
          <p:cNvPr id="759812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4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84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Response-Locked Baseline</a:t>
            </a:r>
            <a:endParaRPr lang="en-US" dirty="0"/>
          </a:p>
        </p:txBody>
      </p:sp>
      <p:sp>
        <p:nvSpPr>
          <p:cNvPr id="12984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93125" cy="3448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What to use for response-locked averages?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period that is equivalent across conditions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Often, only the prestimulus period is guaranteed to be equivalent</a:t>
            </a:r>
          </a:p>
          <a:p>
            <a:pPr>
              <a:lnSpc>
                <a:spcPct val="90000"/>
              </a:lnSpc>
            </a:pPr>
            <a:r>
              <a:rPr lang="en-US" dirty="0"/>
              <a:t>Simple option-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 using a long pre-response interval and use a time range that is prior to the stimulus </a:t>
            </a:r>
            <a:r>
              <a:rPr lang="en-US" dirty="0" smtClean="0"/>
              <a:t>on (almost) every trial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Complex option-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Use </a:t>
            </a:r>
            <a:r>
              <a:rPr lang="en-US" dirty="0"/>
              <a:t>the prestimulus period for each individual trial</a:t>
            </a:r>
          </a:p>
        </p:txBody>
      </p:sp>
      <p:pic>
        <p:nvPicPr>
          <p:cNvPr id="129843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" y="5035550"/>
            <a:ext cx="7750175" cy="16462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423271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Difference </a:t>
            </a:r>
            <a:r>
              <a:rPr lang="en-US" dirty="0" smtClean="0"/>
              <a:t>Waves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6109" name="Line 4"/>
          <p:cNvSpPr>
            <a:spLocks noChangeShapeType="1"/>
          </p:cNvSpPr>
          <p:nvPr/>
        </p:nvSpPr>
        <p:spPr bwMode="auto">
          <a:xfrm rot="5400000">
            <a:off x="4572000" y="-3581400"/>
            <a:ext cx="0" cy="91440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111" name="TextBox 80"/>
          <p:cNvSpPr txBox="1">
            <a:spLocks noChangeArrowheads="1"/>
          </p:cNvSpPr>
          <p:nvPr/>
        </p:nvSpPr>
        <p:spPr bwMode="auto">
          <a:xfrm>
            <a:off x="338013" y="5534561"/>
            <a:ext cx="849459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smtClean="0"/>
              <a:t>If a single component varies across conditions, it can be isolated by means of a difference wave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For this to work, the conditions must be so similar that only one component varies across conditions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94" y="1031568"/>
            <a:ext cx="6549828" cy="45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9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Slope Illusion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6109" name="Line 4"/>
          <p:cNvSpPr>
            <a:spLocks noChangeShapeType="1"/>
          </p:cNvSpPr>
          <p:nvPr/>
        </p:nvSpPr>
        <p:spPr bwMode="auto">
          <a:xfrm rot="5400000">
            <a:off x="4572000" y="-3581400"/>
            <a:ext cx="0" cy="91440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869369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700"/>
            <a:ext cx="8686800" cy="1143000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N170</a:t>
            </a:r>
          </a:p>
        </p:txBody>
      </p:sp>
      <p:sp>
        <p:nvSpPr>
          <p:cNvPr id="813059" name="Line 3"/>
          <p:cNvSpPr>
            <a:spLocks noChangeShapeType="1"/>
          </p:cNvSpPr>
          <p:nvPr/>
        </p:nvSpPr>
        <p:spPr bwMode="auto">
          <a:xfrm rot="5400000">
            <a:off x="4572000" y="-29321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3063" name="Rectangle 7"/>
          <p:cNvSpPr>
            <a:spLocks noChangeArrowheads="1"/>
          </p:cNvSpPr>
          <p:nvPr/>
        </p:nvSpPr>
        <p:spPr bwMode="auto">
          <a:xfrm>
            <a:off x="1454150" y="6537325"/>
            <a:ext cx="7689850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dirty="0" err="1" smtClean="0">
                <a:solidFill>
                  <a:srgbClr val="000000"/>
                </a:solidFill>
                <a:latin typeface="Arial" pitchFamily="-112" charset="0"/>
              </a:rPr>
              <a:t>Rossion</a:t>
            </a:r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 &amp; Jacques (2009)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115"/>
            <a:ext cx="8956386" cy="288133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4173203" y="3794672"/>
            <a:ext cx="257045" cy="257010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7549" y="4142904"/>
            <a:ext cx="5036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This voltage reflects face-related activity plus everything else that is active at 170 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3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N170</a:t>
            </a:r>
          </a:p>
        </p:txBody>
      </p:sp>
      <p:sp>
        <p:nvSpPr>
          <p:cNvPr id="8130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3063" name="Rectangle 7"/>
          <p:cNvSpPr>
            <a:spLocks noChangeArrowheads="1"/>
          </p:cNvSpPr>
          <p:nvPr/>
        </p:nvSpPr>
        <p:spPr bwMode="auto">
          <a:xfrm>
            <a:off x="1454150" y="6537325"/>
            <a:ext cx="7689850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dirty="0" err="1" smtClean="0">
                <a:solidFill>
                  <a:srgbClr val="000000"/>
                </a:solidFill>
                <a:latin typeface="Arial" pitchFamily="-112" charset="0"/>
              </a:rPr>
              <a:t>Rossion</a:t>
            </a:r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 &amp; Jacques (2009)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115"/>
            <a:ext cx="8956386" cy="28813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735" y="1490771"/>
            <a:ext cx="3886200" cy="2654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07549" y="4142904"/>
            <a:ext cx="5036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This difference reflects only brain activity that differentiates between faces and cars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5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N170 and Development</a:t>
            </a:r>
            <a:endParaRPr lang="en-US" dirty="0"/>
          </a:p>
        </p:txBody>
      </p:sp>
      <p:sp>
        <p:nvSpPr>
          <p:cNvPr id="89907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54150" y="6537325"/>
            <a:ext cx="7689850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dirty="0" err="1" smtClean="0">
                <a:solidFill>
                  <a:srgbClr val="000000"/>
                </a:solidFill>
                <a:latin typeface="Arial" pitchFamily="-112" charset="0"/>
              </a:rPr>
              <a:t>Kuefner</a:t>
            </a:r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 et al (2010, Frontiers in Human Neuroscience)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93" y="1385652"/>
            <a:ext cx="6068865" cy="17062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26449" y="3015027"/>
            <a:ext cx="67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Faces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936380" y="3015027"/>
            <a:ext cx="1634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Scrambled Faces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85424" y="3015027"/>
            <a:ext cx="561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Cars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995355" y="3015027"/>
            <a:ext cx="152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Scrambled Cars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71" y="3659909"/>
            <a:ext cx="8641579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2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54150" y="6537325"/>
            <a:ext cx="7689850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dirty="0" err="1" smtClean="0">
                <a:solidFill>
                  <a:srgbClr val="000000"/>
                </a:solidFill>
                <a:latin typeface="Arial" pitchFamily="-112" charset="0"/>
              </a:rPr>
              <a:t>Kuefner</a:t>
            </a:r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 et al (2010, Frontiers in Human Neuroscience)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76" y="1346100"/>
            <a:ext cx="8099146" cy="52303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 bwMode="auto">
          <a:xfrm rot="5400000" flipH="1" flipV="1">
            <a:off x="2337955" y="2557318"/>
            <a:ext cx="1304636" cy="158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13651" y="71220"/>
            <a:ext cx="8780257" cy="10156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It looks like the N170 scalp distribution changes over development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But this could be due to other components in this time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5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3" y="1372565"/>
            <a:ext cx="8067446" cy="5254142"/>
          </a:xfrm>
          <a:prstGeom prst="rect">
            <a:avLst/>
          </a:prstGeom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54150" y="6537325"/>
            <a:ext cx="7689850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dirty="0" err="1" smtClean="0">
                <a:solidFill>
                  <a:srgbClr val="000000"/>
                </a:solidFill>
                <a:latin typeface="Arial" pitchFamily="-112" charset="0"/>
              </a:rPr>
              <a:t>Kuefner</a:t>
            </a:r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 et al (2010, Frontiers in Human Neuroscience)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651" y="71220"/>
            <a:ext cx="8780257" cy="10156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Subtracting scrambled faces removes nonspecific activity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The face-specific activity has the same distribution over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Shortcomings of Difference Waves</a:t>
            </a:r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05800" cy="4953000"/>
          </a:xfrm>
        </p:spPr>
        <p:txBody>
          <a:bodyPr/>
          <a:lstStyle/>
          <a:p>
            <a:r>
              <a:rPr lang="en-US" dirty="0" smtClean="0"/>
              <a:t>May not isolate a single component</a:t>
            </a:r>
          </a:p>
          <a:p>
            <a:pPr lvl="1"/>
            <a:r>
              <a:rPr lang="en-US" dirty="0" smtClean="0"/>
              <a:t>Example: Rare-Frequent yields P2, N2, P3</a:t>
            </a:r>
          </a:p>
          <a:p>
            <a:r>
              <a:rPr lang="en-US" dirty="0" smtClean="0"/>
              <a:t>If Cond1–Cond2 difference wave is reduced, cannot distinguish between smaller Cond1 and larger Cond2</a:t>
            </a:r>
          </a:p>
          <a:p>
            <a:pPr lvl="1"/>
            <a:r>
              <a:rPr lang="en-US" dirty="0" smtClean="0"/>
              <a:t>For most components, need to look at original waveforms as well as difference waves</a:t>
            </a:r>
          </a:p>
          <a:p>
            <a:r>
              <a:rPr lang="en-US" dirty="0" smtClean="0"/>
              <a:t>Changes in latency between Cond1 and Cond2 produce an apparent difference in amplitude</a:t>
            </a:r>
          </a:p>
          <a:p>
            <a:pPr lvl="1"/>
            <a:r>
              <a:rPr lang="en-US" dirty="0" smtClean="0"/>
              <a:t>Not a problem if you view difference wave as simply meaning a difference in the time course of amplitude</a:t>
            </a:r>
            <a:endParaRPr lang="en-US" dirty="0"/>
          </a:p>
        </p:txBody>
      </p:sp>
      <p:sp>
        <p:nvSpPr>
          <p:cNvPr id="759812" name="Line 4"/>
          <p:cNvSpPr>
            <a:spLocks noChangeShapeType="1"/>
          </p:cNvSpPr>
          <p:nvPr/>
        </p:nvSpPr>
        <p:spPr bwMode="auto">
          <a:xfrm rot="5400000">
            <a:off x="4572000" y="-28956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28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1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Order of Processing Steps</a:t>
            </a:r>
            <a:endParaRPr lang="en-US" dirty="0"/>
          </a:p>
        </p:txBody>
      </p:sp>
      <p:sp>
        <p:nvSpPr>
          <p:cNvPr id="8642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black">
          <a:xfrm>
            <a:off x="358127" y="1295400"/>
            <a:ext cx="8686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25000"/>
              <a:buFont typeface="Times" pitchFamily="-108" charset="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-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Times" pitchFamily="-108" charset="0"/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108" charset="2"/>
              <a:buChar char="n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The order of operations does not matter for “linear operations”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Example: Averaging and re-referencing are both linear operations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Re-referencing before or after averaging yields exactly the same result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Artifact rejection is nonlinear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Re-reference before rejection if it helps rejection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Same principles apply to linear filters, except that nonlinearities are introduced at edges of waveform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See Appendix in 2</a:t>
            </a:r>
            <a:r>
              <a:rPr lang="en-US" baseline="30000" dirty="0" smtClean="0"/>
              <a:t>nd</a:t>
            </a:r>
            <a:r>
              <a:rPr lang="en-US" dirty="0" smtClean="0"/>
              <a:t> Edition of ERP book for a list of the typical order of processing steps</a:t>
            </a:r>
          </a:p>
        </p:txBody>
      </p:sp>
    </p:spTree>
    <p:extLst>
      <p:ext uri="{BB962C8B-B14F-4D97-AF65-F5344CB8AC3E}">
        <p14:creationId xmlns:p14="http://schemas.microsoft.com/office/powerpoint/2010/main" val="15634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Major EEG Bands</a:t>
            </a:r>
            <a:endParaRPr lang="en-US" dirty="0"/>
          </a:p>
        </p:txBody>
      </p:sp>
      <p:sp>
        <p:nvSpPr>
          <p:cNvPr id="82432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4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524000"/>
            <a:ext cx="6705600" cy="157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243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124200"/>
            <a:ext cx="6705600" cy="157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243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4749800"/>
            <a:ext cx="6705600" cy="157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824327" name="Text Box 7"/>
          <p:cNvSpPr txBox="1">
            <a:spLocks noChangeArrowheads="1"/>
          </p:cNvSpPr>
          <p:nvPr/>
        </p:nvSpPr>
        <p:spPr bwMode="auto">
          <a:xfrm>
            <a:off x="588963" y="1981200"/>
            <a:ext cx="12255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Raw EEG</a:t>
            </a:r>
          </a:p>
        </p:txBody>
      </p:sp>
      <p:sp>
        <p:nvSpPr>
          <p:cNvPr id="824328" name="Text Box 8"/>
          <p:cNvSpPr txBox="1">
            <a:spLocks noChangeArrowheads="1"/>
          </p:cNvSpPr>
          <p:nvPr/>
        </p:nvSpPr>
        <p:spPr bwMode="auto">
          <a:xfrm>
            <a:off x="76200" y="3505200"/>
            <a:ext cx="2249488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Delta (1-3 Hz)</a:t>
            </a:r>
          </a:p>
          <a:p>
            <a:r>
              <a:rPr lang="en-US"/>
              <a:t>Slow Wave Sleep</a:t>
            </a:r>
          </a:p>
        </p:txBody>
      </p:sp>
      <p:sp>
        <p:nvSpPr>
          <p:cNvPr id="824329" name="Text Box 9"/>
          <p:cNvSpPr txBox="1">
            <a:spLocks noChangeArrowheads="1"/>
          </p:cNvSpPr>
          <p:nvPr/>
        </p:nvSpPr>
        <p:spPr bwMode="auto">
          <a:xfrm>
            <a:off x="171836" y="5105400"/>
            <a:ext cx="2059804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Theta (4-7 Hz)</a:t>
            </a:r>
          </a:p>
          <a:p>
            <a:r>
              <a:rPr lang="en-US" dirty="0"/>
              <a:t>Non-REM </a:t>
            </a:r>
            <a:r>
              <a:rPr lang="en-US" dirty="0" smtClean="0"/>
              <a:t>Sleep</a:t>
            </a:r>
          </a:p>
          <a:p>
            <a:r>
              <a:rPr lang="en-US" dirty="0" err="1" smtClean="0"/>
              <a:t>Misc</a:t>
            </a:r>
            <a:r>
              <a:rPr lang="en-US" dirty="0" smtClean="0"/>
              <a:t> Cognitive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54150" y="6533417"/>
            <a:ext cx="7689850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9pPr>
          </a:lstStyle>
          <a:p>
            <a:pPr algn="r"/>
            <a:r>
              <a:rPr lang="en-US" sz="1500" dirty="0">
                <a:solidFill>
                  <a:srgbClr val="000000"/>
                </a:solidFill>
                <a:latin typeface="Arial" pitchFamily="-112" charset="0"/>
              </a:rPr>
              <a:t>https://</a:t>
            </a:r>
            <a:r>
              <a:rPr lang="en-US" sz="1500" dirty="0" err="1">
                <a:solidFill>
                  <a:srgbClr val="000000"/>
                </a:solidFill>
                <a:latin typeface="Arial" pitchFamily="-112" charset="0"/>
              </a:rPr>
              <a:t>en.wikipedia.org</a:t>
            </a:r>
            <a:r>
              <a:rPr lang="en-US" sz="1500" dirty="0">
                <a:solidFill>
                  <a:srgbClr val="000000"/>
                </a:solidFill>
                <a:latin typeface="Arial" pitchFamily="-112" charset="0"/>
              </a:rPr>
              <a:t>/wiki</a:t>
            </a:r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/</a:t>
            </a:r>
            <a:r>
              <a:rPr lang="en-US" sz="1500" dirty="0" err="1" smtClean="0">
                <a:solidFill>
                  <a:srgbClr val="000000"/>
                </a:solidFill>
                <a:latin typeface="Arial" pitchFamily="-112" charset="0"/>
              </a:rPr>
              <a:t>Eeg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0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8" grpId="0" build="p" autoUpdateAnimBg="0"/>
      <p:bldP spid="824329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37338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y = c + </a:t>
            </a:r>
            <a:r>
              <a:rPr lang="en-US" dirty="0" err="1" smtClean="0"/>
              <a:t>bx</a:t>
            </a:r>
            <a:r>
              <a:rPr lang="en-US" dirty="0" smtClean="0"/>
              <a:t>					Simple 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416052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y = c + b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+ b</a:t>
            </a:r>
            <a:r>
              <a:rPr lang="en-US" baseline="-25000" dirty="0" smtClean="0"/>
              <a:t>2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+ b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 …			Multiple regression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458724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y = ⅓x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+ ⅓</a:t>
            </a:r>
            <a:r>
              <a:rPr lang="en-US" dirty="0" smtClean="0"/>
              <a:t>x</a:t>
            </a:r>
            <a:r>
              <a:rPr lang="en-US" baseline="-25000" dirty="0"/>
              <a:t>2</a:t>
            </a:r>
            <a:r>
              <a:rPr lang="en-US" dirty="0" smtClean="0"/>
              <a:t> </a:t>
            </a:r>
            <a:r>
              <a:rPr lang="en-US" dirty="0"/>
              <a:t>+ ⅓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				Averaging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501396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y = </a:t>
            </a:r>
            <a:r>
              <a:rPr lang="en-US" dirty="0"/>
              <a:t>c</a:t>
            </a:r>
            <a:r>
              <a:rPr lang="en-US" dirty="0" smtClean="0"/>
              <a:t>h1+ (-.5)ch14	</a:t>
            </a:r>
            <a:r>
              <a:rPr lang="en-US" dirty="0"/>
              <a:t>	</a:t>
            </a:r>
            <a:r>
              <a:rPr lang="en-US" dirty="0" smtClean="0"/>
              <a:t>		Re-referencing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"/>
            <a:ext cx="4267200" cy="3693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544068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Not linear if it involves a threshold 		Artifact rejection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58674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/>
            <a:r>
              <a:rPr lang="en-US" dirty="0" smtClean="0"/>
              <a:t>or comparison				Peaks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80036" y="533400"/>
            <a:ext cx="3229420" cy="52322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Linear Operations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63246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 </a:t>
            </a:r>
            <a:r>
              <a:rPr lang="en-US" dirty="0" smtClean="0"/>
              <a:t>    or multiplying/dividing data values	y = ch1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8562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1143000"/>
          </a:xfrm>
        </p:spPr>
        <p:txBody>
          <a:bodyPr/>
          <a:lstStyle/>
          <a:p>
            <a:r>
              <a:rPr lang="en-US" dirty="0"/>
              <a:t>P3, Probability, &amp; Stimulus Evaluation Time</a:t>
            </a:r>
          </a:p>
        </p:txBody>
      </p:sp>
      <p:sp>
        <p:nvSpPr>
          <p:cNvPr id="1218563" name="Line 3"/>
          <p:cNvSpPr>
            <a:spLocks noChangeShapeType="1"/>
          </p:cNvSpPr>
          <p:nvPr/>
        </p:nvSpPr>
        <p:spPr bwMode="auto">
          <a:xfrm rot="5400000">
            <a:off x="4572000" y="-2667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85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70888" cy="2341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P3 amplitude depends on the probability of a task-defined stimulus category</a:t>
            </a:r>
          </a:p>
          <a:p>
            <a:pPr>
              <a:lnSpc>
                <a:spcPct val="90000"/>
              </a:lnSpc>
            </a:pPr>
            <a:r>
              <a:rPr lang="en-US"/>
              <a:t>P3 effect cannot occur until after categorization</a:t>
            </a:r>
          </a:p>
          <a:p>
            <a:pPr>
              <a:lnSpc>
                <a:spcPct val="90000"/>
              </a:lnSpc>
            </a:pPr>
            <a:r>
              <a:rPr lang="en-US"/>
              <a:t>P3 latency is tied to the amount of time required to perceive and categorize a stimulus (“stimulus evaluation time”)</a:t>
            </a:r>
          </a:p>
        </p:txBody>
      </p:sp>
      <p:pic>
        <p:nvPicPr>
          <p:cNvPr id="12185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8388" y="3490913"/>
            <a:ext cx="4508500" cy="32623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328299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64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A Gedankenexperiment</a:t>
            </a:r>
            <a:endParaRPr lang="en-US" dirty="0"/>
          </a:p>
        </p:txBody>
      </p:sp>
      <p:sp>
        <p:nvSpPr>
          <p:cNvPr id="1218563" name="Line 3"/>
          <p:cNvSpPr>
            <a:spLocks noChangeShapeType="1"/>
          </p:cNvSpPr>
          <p:nvPr/>
        </p:nvSpPr>
        <p:spPr bwMode="auto">
          <a:xfrm rot="5400000">
            <a:off x="4572000" y="-28194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85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70888" cy="15239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Oddball task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Single-Digit condition: Rare = 5; Frequent = 0-4,6-9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Odd-Even condition: Rare = odd; Frequent = even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Single-Digit should be categorized faster than Odd-Even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124200"/>
            <a:ext cx="852789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6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 bwMode="auto">
          <a:xfrm>
            <a:off x="7239000" y="4267200"/>
            <a:ext cx="1143000" cy="889000"/>
          </a:xfrm>
          <a:prstGeom prst="ellipse">
            <a:avLst/>
          </a:prstGeom>
          <a:solidFill>
            <a:srgbClr val="FFFF00"/>
          </a:solidFill>
          <a:ln w="28575" cap="sq" cmpd="sng" algn="ctr">
            <a:solidFill>
              <a:srgbClr val="000099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830"/>
            <a:ext cx="8229600" cy="1143000"/>
          </a:xfrm>
        </p:spPr>
        <p:txBody>
          <a:bodyPr/>
          <a:lstStyle/>
          <a:p>
            <a:r>
              <a:rPr lang="en-US" dirty="0"/>
              <a:t>The N2pc Component</a:t>
            </a:r>
          </a:p>
        </p:txBody>
      </p:sp>
      <p:pic>
        <p:nvPicPr>
          <p:cNvPr id="85504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5475" y="1366838"/>
            <a:ext cx="2733675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5048" name="Line 8"/>
          <p:cNvSpPr>
            <a:spLocks noChangeShapeType="1"/>
          </p:cNvSpPr>
          <p:nvPr/>
        </p:nvSpPr>
        <p:spPr bwMode="auto">
          <a:xfrm rot="5400000">
            <a:off x="4572000" y="-28194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4" y="3518860"/>
            <a:ext cx="7957826" cy="33391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0" y="1905000"/>
            <a:ext cx="2743200" cy="1200329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/>
              <a:t>Difference cannot exceed zero until the brain has found the to-be-attended object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280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" y="1476108"/>
            <a:ext cx="8923020" cy="4191000"/>
          </a:xfrm>
          <a:prstGeom prst="rect">
            <a:avLst/>
          </a:prstGeom>
        </p:spPr>
      </p:pic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The Lateralized Readiness Potential (LRP)</a:t>
            </a:r>
            <a:endParaRPr lang="en-US" sz="3600" dirty="0"/>
          </a:p>
        </p:txBody>
      </p:sp>
      <p:sp>
        <p:nvSpPr>
          <p:cNvPr id="851971" name="Line 3"/>
          <p:cNvSpPr>
            <a:spLocks noChangeShapeType="1"/>
          </p:cNvSpPr>
          <p:nvPr/>
        </p:nvSpPr>
        <p:spPr bwMode="auto">
          <a:xfrm rot="5400000">
            <a:off x="4572000" y="-27432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7564" y="3030279"/>
            <a:ext cx="161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Left Hemisphere</a:t>
            </a:r>
          </a:p>
          <a:p>
            <a:r>
              <a:rPr lang="en-US" sz="1400" dirty="0" smtClean="0"/>
              <a:t>(</a:t>
            </a:r>
            <a:r>
              <a:rPr lang="en-US" sz="1400" dirty="0" err="1" smtClean="0"/>
              <a:t>Ipsi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292670" y="4468744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Right Hemisphere</a:t>
            </a:r>
          </a:p>
          <a:p>
            <a:r>
              <a:rPr lang="en-US" sz="1400" dirty="0" smtClean="0"/>
              <a:t>(Contra)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146571" y="3360167"/>
            <a:ext cx="427063" cy="41182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rot="16200000" flipV="1">
            <a:off x="2737188" y="4205427"/>
            <a:ext cx="342073" cy="25199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731672" y="3030279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Right Hemisphere</a:t>
            </a:r>
          </a:p>
          <a:p>
            <a:r>
              <a:rPr lang="en-US" sz="1400" dirty="0" smtClean="0"/>
              <a:t>(</a:t>
            </a:r>
            <a:r>
              <a:rPr lang="en-US" sz="1400" dirty="0" err="1" smtClean="0"/>
              <a:t>Ipsi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866778" y="4468744"/>
            <a:ext cx="161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Left Hemisphere</a:t>
            </a:r>
          </a:p>
          <a:p>
            <a:r>
              <a:rPr lang="en-US" sz="1400" dirty="0" smtClean="0"/>
              <a:t>(Contra)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rot="16200000" flipV="1">
            <a:off x="7311296" y="4205427"/>
            <a:ext cx="342073" cy="25199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6765632" y="3360167"/>
            <a:ext cx="427063" cy="41182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73164" y="5720151"/>
            <a:ext cx="7999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C80000"/>
                </a:solidFill>
              </a:rPr>
              <a:t>LRP = Contra minus </a:t>
            </a:r>
            <a:r>
              <a:rPr lang="en-US" sz="2200" dirty="0" err="1" smtClean="0">
                <a:solidFill>
                  <a:srgbClr val="C80000"/>
                </a:solidFill>
              </a:rPr>
              <a:t>ipsi</a:t>
            </a:r>
            <a:r>
              <a:rPr lang="en-US" sz="2200" dirty="0" smtClean="0">
                <a:solidFill>
                  <a:srgbClr val="C80000"/>
                </a:solidFill>
              </a:rPr>
              <a:t>, averaged over left &amp; right hands</a:t>
            </a:r>
            <a:endParaRPr lang="en-US" sz="2200" dirty="0">
              <a:solidFill>
                <a:srgbClr val="C8000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034183" y="3495023"/>
            <a:ext cx="1011473" cy="1011473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619529" y="3495023"/>
            <a:ext cx="1011473" cy="1011473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837801" y="6534835"/>
            <a:ext cx="2306199" cy="3231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dirty="0" err="1" smtClean="0">
                <a:solidFill>
                  <a:srgbClr val="000000"/>
                </a:solidFill>
                <a:latin typeface="Arial" pitchFamily="-112" charset="0"/>
              </a:rPr>
              <a:t>Smulders</a:t>
            </a:r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 &amp; Miller (2010)</a:t>
            </a:r>
            <a:endParaRPr lang="en-US" sz="1500" i="1" dirty="0">
              <a:solidFill>
                <a:srgbClr val="000000"/>
              </a:solidFill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96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133" y="1524000"/>
            <a:ext cx="4305300" cy="4191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3164" y="1321713"/>
            <a:ext cx="7999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C80000"/>
                </a:solidFill>
              </a:rPr>
              <a:t>LRP = Contra minus </a:t>
            </a:r>
            <a:r>
              <a:rPr lang="en-US" sz="2200" dirty="0" err="1" smtClean="0">
                <a:solidFill>
                  <a:srgbClr val="C80000"/>
                </a:solidFill>
              </a:rPr>
              <a:t>ipsi</a:t>
            </a:r>
            <a:r>
              <a:rPr lang="en-US" sz="2200" dirty="0" smtClean="0">
                <a:solidFill>
                  <a:srgbClr val="C80000"/>
                </a:solidFill>
              </a:rPr>
              <a:t>, averaged over left &amp; right hands</a:t>
            </a:r>
            <a:endParaRPr lang="en-US" sz="2200" dirty="0">
              <a:solidFill>
                <a:srgbClr val="C8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37801" y="6534835"/>
            <a:ext cx="2306199" cy="3231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dirty="0" err="1" smtClean="0">
                <a:solidFill>
                  <a:srgbClr val="000000"/>
                </a:solidFill>
                <a:latin typeface="Arial" pitchFamily="-112" charset="0"/>
              </a:rPr>
              <a:t>Smulders</a:t>
            </a:r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 &amp; Miller (2010)</a:t>
            </a:r>
            <a:endParaRPr lang="en-US" sz="1500" i="1" dirty="0">
              <a:solidFill>
                <a:srgbClr val="000000"/>
              </a:solidFill>
              <a:latin typeface="Arial" pitchFamily="-112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The Lateralized Readiness Potential (LRP)</a:t>
            </a:r>
            <a:endParaRPr lang="en-US" sz="3600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 rot="5400000">
            <a:off x="4572000" y="-27432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4267200" y="3810000"/>
            <a:ext cx="1295400" cy="1219200"/>
          </a:xfrm>
          <a:prstGeom prst="ellipse">
            <a:avLst/>
          </a:prstGeom>
          <a:solidFill>
            <a:srgbClr val="FFFF00">
              <a:alpha val="15000"/>
            </a:srgbClr>
          </a:solidFill>
          <a:ln w="28575" cap="sq" cmpd="sng" algn="ctr">
            <a:solidFill>
              <a:srgbClr val="000099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5867400"/>
            <a:ext cx="6934200" cy="64633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/>
              <a:t>Difference cannot exceed zero until the brain has begun to determine which hand is appropriate for the current stimulus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305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5571"/>
            <a:ext cx="8686800" cy="1143000"/>
          </a:xfrm>
        </p:spPr>
        <p:txBody>
          <a:bodyPr/>
          <a:lstStyle/>
          <a:p>
            <a:r>
              <a:rPr lang="en-US" dirty="0" smtClean="0"/>
              <a:t>Visual Sensory Responses</a:t>
            </a:r>
            <a:endParaRPr lang="en-US" dirty="0"/>
          </a:p>
        </p:txBody>
      </p:sp>
      <p:sp>
        <p:nvSpPr>
          <p:cNvPr id="801795" name="Line 3"/>
          <p:cNvSpPr>
            <a:spLocks noChangeShapeType="1"/>
          </p:cNvSpPr>
          <p:nvPr/>
        </p:nvSpPr>
        <p:spPr bwMode="auto">
          <a:xfrm rot="5400000">
            <a:off x="4572000" y="-28956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1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1"/>
            <a:ext cx="8686800" cy="1752600"/>
          </a:xfrm>
        </p:spPr>
        <p:txBody>
          <a:bodyPr/>
          <a:lstStyle/>
          <a:p>
            <a:r>
              <a:rPr lang="en-US" dirty="0" smtClean="0"/>
              <a:t>P1: Extrastriate cortex; Sensitive </a:t>
            </a:r>
            <a:r>
              <a:rPr lang="en-US" dirty="0"/>
              <a:t>to </a:t>
            </a:r>
            <a:r>
              <a:rPr lang="en-US" dirty="0" smtClean="0"/>
              <a:t>visual features, </a:t>
            </a:r>
            <a:r>
              <a:rPr lang="en-US" dirty="0"/>
              <a:t>arousal, and</a:t>
            </a:r>
            <a:r>
              <a:rPr lang="en-US" dirty="0" smtClean="0"/>
              <a:t> attention</a:t>
            </a:r>
            <a:endParaRPr lang="en-US" dirty="0"/>
          </a:p>
          <a:p>
            <a:r>
              <a:rPr lang="en-US" dirty="0" smtClean="0"/>
              <a:t>N1: Extrastriate, parietal, and frontal subcomponents; sensitive to attention; N170 is a subcomponent</a:t>
            </a:r>
            <a:endParaRPr lang="en-US" dirty="0"/>
          </a:p>
        </p:txBody>
      </p:sp>
      <p:sp>
        <p:nvSpPr>
          <p:cNvPr id="801798" name="Text Box 6"/>
          <p:cNvSpPr txBox="1">
            <a:spLocks noChangeArrowheads="1"/>
          </p:cNvSpPr>
          <p:nvPr/>
        </p:nvSpPr>
        <p:spPr bwMode="auto">
          <a:xfrm>
            <a:off x="5956300" y="6553200"/>
            <a:ext cx="318770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/>
              <a:t>Johannes et al. (1995)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358" y="2819400"/>
            <a:ext cx="4185872" cy="2517775"/>
            <a:chOff x="528638" y="4197350"/>
            <a:chExt cx="3805818" cy="2289175"/>
          </a:xfrm>
        </p:grpSpPr>
        <p:pic>
          <p:nvPicPr>
            <p:cNvPr id="801801" name="Picture 9"/>
            <p:cNvPicPr>
              <a:picLocks noChangeAspect="1" noChangeArrowheads="1"/>
            </p:cNvPicPr>
            <p:nvPr/>
          </p:nvPicPr>
          <p:blipFill rotWithShape="1">
            <a:blip r:embed="rId3"/>
            <a:srcRect r="53167"/>
            <a:stretch/>
          </p:blipFill>
          <p:spPr bwMode="auto">
            <a:xfrm>
              <a:off x="528638" y="4197350"/>
              <a:ext cx="3805818" cy="22891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801802" name="Text Box 10"/>
            <p:cNvSpPr txBox="1">
              <a:spLocks noChangeArrowheads="1"/>
            </p:cNvSpPr>
            <p:nvPr/>
          </p:nvSpPr>
          <p:spPr bwMode="auto">
            <a:xfrm>
              <a:off x="2786063" y="4279900"/>
              <a:ext cx="469900" cy="36671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dirty="0">
                  <a:ea typeface="ＭＳ Ｐゴシック" pitchFamily="-112" charset="-128"/>
                  <a:cs typeface="ＭＳ Ｐゴシック" pitchFamily="-112" charset="-128"/>
                </a:rPr>
                <a:t>P1</a:t>
              </a:r>
            </a:p>
          </p:txBody>
        </p:sp>
        <p:sp>
          <p:nvSpPr>
            <p:cNvPr id="801803" name="Text Box 11"/>
            <p:cNvSpPr txBox="1">
              <a:spLocks noChangeArrowheads="1"/>
            </p:cNvSpPr>
            <p:nvPr/>
          </p:nvSpPr>
          <p:spPr bwMode="auto">
            <a:xfrm>
              <a:off x="3021013" y="5592763"/>
              <a:ext cx="498475" cy="3667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dirty="0">
                  <a:ea typeface="ＭＳ Ｐゴシック" pitchFamily="-112" charset="-128"/>
                  <a:cs typeface="ＭＳ Ｐゴシック" pitchFamily="-112" charset="-128"/>
                </a:rPr>
                <a:t>N1</a:t>
              </a:r>
            </a:p>
          </p:txBody>
        </p:sp>
      </p:grpSp>
      <p:pic>
        <p:nvPicPr>
          <p:cNvPr id="9" name="Picture 9"/>
          <p:cNvPicPr>
            <a:picLocks noChangeAspect="1" noChangeArrowheads="1"/>
          </p:cNvPicPr>
          <p:nvPr/>
        </p:nvPicPr>
        <p:blipFill rotWithShape="1">
          <a:blip r:embed="rId3"/>
          <a:srcRect l="50366" t="16231" b="48796"/>
          <a:stretch/>
        </p:blipFill>
        <p:spPr bwMode="auto">
          <a:xfrm>
            <a:off x="609600" y="5486400"/>
            <a:ext cx="4033449" cy="8005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0" y="6553200"/>
            <a:ext cx="318770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/>
              <a:t>Vogel &amp; Luck (2000)</a:t>
            </a: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4"/>
          <a:srcRect l="50850" b="41013"/>
          <a:stretch/>
        </p:blipFill>
        <p:spPr bwMode="auto">
          <a:xfrm>
            <a:off x="5206732" y="2978986"/>
            <a:ext cx="3937268" cy="243863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4"/>
          <a:srcRect l="2792" t="63452" r="53107" b="4682"/>
          <a:stretch/>
        </p:blipFill>
        <p:spPr bwMode="auto">
          <a:xfrm>
            <a:off x="5410200" y="5410201"/>
            <a:ext cx="2860773" cy="1066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89788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5141983" cy="5524505"/>
          </a:xfrm>
          <a:prstGeom prst="rect">
            <a:avLst/>
          </a:prstGeom>
        </p:spPr>
      </p:pic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Auditory Sensory </a:t>
            </a:r>
            <a:r>
              <a:rPr lang="en-US" dirty="0"/>
              <a:t>Responses</a:t>
            </a:r>
          </a:p>
        </p:txBody>
      </p:sp>
      <p:sp>
        <p:nvSpPr>
          <p:cNvPr id="81715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71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10589" y="1317986"/>
            <a:ext cx="4465059" cy="5384577"/>
          </a:xfrm>
        </p:spPr>
        <p:txBody>
          <a:bodyPr/>
          <a:lstStyle/>
          <a:p>
            <a:r>
              <a:rPr lang="en-US" sz="2000" dirty="0"/>
              <a:t>Brainstem auditory evoked responses (</a:t>
            </a:r>
            <a:r>
              <a:rPr lang="en-US" sz="2000" dirty="0" err="1"/>
              <a:t>BAERs</a:t>
            </a:r>
            <a:r>
              <a:rPr lang="en-US" sz="2000" dirty="0"/>
              <a:t>; aka auditory brainstem responses or </a:t>
            </a:r>
            <a:r>
              <a:rPr lang="en-US" sz="2000" dirty="0" err="1"/>
              <a:t>ABRs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Brief clicks used as stimuli</a:t>
            </a:r>
          </a:p>
          <a:p>
            <a:pPr lvl="1"/>
            <a:r>
              <a:rPr lang="en-US" sz="1800" dirty="0"/>
              <a:t>Cochlea, auditory nerve, brainstem nuclei</a:t>
            </a:r>
          </a:p>
          <a:p>
            <a:r>
              <a:rPr lang="en-US" sz="2000" dirty="0" err="1"/>
              <a:t>Midlatency</a:t>
            </a:r>
            <a:r>
              <a:rPr lang="en-US" sz="2000" dirty="0"/>
              <a:t> responses (</a:t>
            </a:r>
            <a:r>
              <a:rPr lang="en-US" sz="2000" dirty="0" err="1"/>
              <a:t>MLRs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Medial </a:t>
            </a:r>
            <a:r>
              <a:rPr lang="en-US" sz="1800" dirty="0" err="1"/>
              <a:t>geniculate</a:t>
            </a:r>
            <a:r>
              <a:rPr lang="en-US" sz="1800" dirty="0"/>
              <a:t> nucleus and primary auditory cortex</a:t>
            </a:r>
          </a:p>
          <a:p>
            <a:pPr lvl="1"/>
            <a:r>
              <a:rPr lang="en-US" sz="1800" dirty="0"/>
              <a:t>Modulated by highly focused attention</a:t>
            </a:r>
          </a:p>
          <a:p>
            <a:r>
              <a:rPr lang="en-US" sz="2000" dirty="0"/>
              <a:t>Auditory “long-latency” sensory responses</a:t>
            </a:r>
          </a:p>
          <a:p>
            <a:pPr lvl="1"/>
            <a:r>
              <a:rPr lang="en-US" sz="1800" dirty="0"/>
              <a:t>At least 3 N1 subcomponents</a:t>
            </a:r>
          </a:p>
          <a:p>
            <a:pPr lvl="1"/>
            <a:r>
              <a:rPr lang="en-US" sz="1800" dirty="0"/>
              <a:t>Sensitive to attention</a:t>
            </a:r>
          </a:p>
        </p:txBody>
      </p:sp>
      <p:sp>
        <p:nvSpPr>
          <p:cNvPr id="817168" name="Text Box 16"/>
          <p:cNvSpPr txBox="1">
            <a:spLocks noChangeArrowheads="1"/>
          </p:cNvSpPr>
          <p:nvPr/>
        </p:nvSpPr>
        <p:spPr bwMode="auto">
          <a:xfrm>
            <a:off x="8534400" y="5497513"/>
            <a:ext cx="457200" cy="244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endParaRPr lang="en-US" sz="1000"/>
          </a:p>
        </p:txBody>
      </p:sp>
      <p:sp>
        <p:nvSpPr>
          <p:cNvPr id="817174" name="Rectangle 22"/>
          <p:cNvSpPr>
            <a:spLocks noChangeArrowheads="1"/>
          </p:cNvSpPr>
          <p:nvPr/>
        </p:nvSpPr>
        <p:spPr bwMode="auto">
          <a:xfrm>
            <a:off x="3657600" y="6537325"/>
            <a:ext cx="5486400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Pratt (2012, Oxford Handbook of ERP Components)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3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6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06" y="1418802"/>
            <a:ext cx="4482072" cy="4811921"/>
          </a:xfrm>
          <a:prstGeom prst="rect">
            <a:avLst/>
          </a:prstGeom>
        </p:spPr>
      </p:pic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6009"/>
            <a:ext cx="8686800" cy="1143000"/>
          </a:xfrm>
        </p:spPr>
        <p:txBody>
          <a:bodyPr/>
          <a:lstStyle/>
          <a:p>
            <a:r>
              <a:rPr lang="en-US" dirty="0"/>
              <a:t>Mismatch Negativity (</a:t>
            </a:r>
            <a:r>
              <a:rPr lang="en-US" dirty="0" smtClean="0"/>
              <a:t>MMN)</a:t>
            </a:r>
            <a:endParaRPr lang="en-US" dirty="0"/>
          </a:p>
        </p:txBody>
      </p:sp>
      <p:sp>
        <p:nvSpPr>
          <p:cNvPr id="821251" name="Line 3"/>
          <p:cNvSpPr>
            <a:spLocks noChangeShapeType="1"/>
          </p:cNvSpPr>
          <p:nvPr/>
        </p:nvSpPr>
        <p:spPr bwMode="auto">
          <a:xfrm rot="5400000">
            <a:off x="4572000" y="-290880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1257" name="Rectangle 9"/>
          <p:cNvSpPr>
            <a:spLocks noChangeArrowheads="1"/>
          </p:cNvSpPr>
          <p:nvPr/>
        </p:nvSpPr>
        <p:spPr bwMode="auto">
          <a:xfrm>
            <a:off x="4495801" y="6273224"/>
            <a:ext cx="4648200" cy="58477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 smtClean="0"/>
              <a:t>Näätänen and </a:t>
            </a:r>
            <a:r>
              <a:rPr lang="en-US" sz="1600" dirty="0" err="1" smtClean="0"/>
              <a:t>Kreegipuu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000000"/>
                </a:solidFill>
                <a:latin typeface="Arial" pitchFamily="-112" charset="0"/>
              </a:rPr>
              <a:t>(2012, Oxford Handbook of ERP Components)</a:t>
            </a:r>
          </a:p>
        </p:txBody>
      </p:sp>
      <p:sp>
        <p:nvSpPr>
          <p:cNvPr id="8212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6766" y="3377739"/>
            <a:ext cx="5099317" cy="348026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Elicited by an auditory stimulus that physically mismatches preceding stimuli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Generated </a:t>
            </a:r>
            <a:r>
              <a:rPr lang="en-US" dirty="0"/>
              <a:t>in auditory cortex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Appears to reflect comparison of incoming stimulus with echoic memory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Largely automatic, but can be attenuated when attention is strongly focused on a different auditory source</a:t>
            </a:r>
          </a:p>
        </p:txBody>
      </p:sp>
    </p:spTree>
    <p:extLst>
      <p:ext uri="{BB962C8B-B14F-4D97-AF65-F5344CB8AC3E}">
        <p14:creationId xmlns:p14="http://schemas.microsoft.com/office/powerpoint/2010/main" val="332847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2" grpId="0" build="p" bldLvl="2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N400</a:t>
            </a:r>
          </a:p>
        </p:txBody>
      </p:sp>
      <p:sp>
        <p:nvSpPr>
          <p:cNvPr id="84173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17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077200" cy="7921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Typical paradigm: Establish a semantic context and then violate 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3010950"/>
            <a:ext cx="6451600" cy="201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50" y="3020772"/>
            <a:ext cx="63881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190638"/>
            <a:ext cx="6400800" cy="2070100"/>
          </a:xfrm>
          <a:prstGeom prst="rect">
            <a:avLst/>
          </a:prstGeom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99071" y="2391582"/>
            <a:ext cx="8280116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 smtClean="0">
                <a:latin typeface="Courier"/>
                <a:cs typeface="Courier"/>
              </a:rPr>
              <a:t>I take my coffee with cream and </a:t>
            </a:r>
            <a:r>
              <a:rPr lang="en-US" sz="2800" u="sng" dirty="0" smtClean="0">
                <a:latin typeface="Courier"/>
                <a:cs typeface="Courier"/>
              </a:rPr>
              <a:t>sugar</a:t>
            </a:r>
            <a:endParaRPr lang="en-US" sz="2800" u="sng" dirty="0">
              <a:latin typeface="Courier"/>
              <a:cs typeface="Courier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99070" y="5343327"/>
            <a:ext cx="8095853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 smtClean="0">
                <a:latin typeface="Courier"/>
                <a:cs typeface="Courier"/>
              </a:rPr>
              <a:t>I take my coffee with cream and </a:t>
            </a:r>
            <a:r>
              <a:rPr lang="en-US" sz="2800" u="sng" dirty="0" smtClean="0">
                <a:latin typeface="Courier"/>
                <a:cs typeface="Courier"/>
              </a:rPr>
              <a:t>dog</a:t>
            </a: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7975" y="2849038"/>
            <a:ext cx="38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127975" y="4691186"/>
            <a:ext cx="343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129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Major EEG Bands</a:t>
            </a:r>
            <a:endParaRPr lang="en-US" dirty="0"/>
          </a:p>
        </p:txBody>
      </p:sp>
      <p:sp>
        <p:nvSpPr>
          <p:cNvPr id="82637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6372" name="Text Box 4"/>
          <p:cNvSpPr txBox="1">
            <a:spLocks noChangeArrowheads="1"/>
          </p:cNvSpPr>
          <p:nvPr/>
        </p:nvSpPr>
        <p:spPr bwMode="auto">
          <a:xfrm>
            <a:off x="112713" y="1981200"/>
            <a:ext cx="2206328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Alpha (8-12 Hz)</a:t>
            </a:r>
          </a:p>
          <a:p>
            <a:r>
              <a:rPr lang="en-US" dirty="0"/>
              <a:t>Awake, </a:t>
            </a:r>
            <a:r>
              <a:rPr lang="en-US" dirty="0" smtClean="0"/>
              <a:t>Relaxed</a:t>
            </a:r>
          </a:p>
          <a:p>
            <a:r>
              <a:rPr lang="en-US" dirty="0" smtClean="0"/>
              <a:t>(Zoning)</a:t>
            </a:r>
            <a:endParaRPr lang="en-US" dirty="0"/>
          </a:p>
        </p:txBody>
      </p:sp>
      <p:sp>
        <p:nvSpPr>
          <p:cNvPr id="826373" name="Text Box 5"/>
          <p:cNvSpPr txBox="1">
            <a:spLocks noChangeArrowheads="1"/>
          </p:cNvSpPr>
          <p:nvPr/>
        </p:nvSpPr>
        <p:spPr bwMode="auto">
          <a:xfrm>
            <a:off x="85725" y="3505200"/>
            <a:ext cx="2230438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Beta (12-25 Hz)</a:t>
            </a:r>
            <a:endParaRPr lang="en-US" dirty="0" smtClean="0"/>
          </a:p>
          <a:p>
            <a:r>
              <a:rPr lang="en-US" dirty="0" smtClean="0"/>
              <a:t>Mentally Active</a:t>
            </a:r>
            <a:endParaRPr lang="en-US" dirty="0"/>
          </a:p>
        </p:txBody>
      </p:sp>
      <p:sp>
        <p:nvSpPr>
          <p:cNvPr id="826374" name="Text Box 6"/>
          <p:cNvSpPr txBox="1">
            <a:spLocks noChangeArrowheads="1"/>
          </p:cNvSpPr>
          <p:nvPr/>
        </p:nvSpPr>
        <p:spPr bwMode="auto">
          <a:xfrm>
            <a:off x="0" y="5105400"/>
            <a:ext cx="2355107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Gamma (25+ Hz)</a:t>
            </a:r>
            <a:endParaRPr lang="en-US" dirty="0" smtClean="0"/>
          </a:p>
          <a:p>
            <a:r>
              <a:rPr lang="en-US" dirty="0" smtClean="0"/>
              <a:t>Local Synchrony?</a:t>
            </a:r>
            <a:endParaRPr lang="en-US" dirty="0"/>
          </a:p>
        </p:txBody>
      </p:sp>
      <p:pic>
        <p:nvPicPr>
          <p:cNvPr id="82637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524000"/>
            <a:ext cx="6705600" cy="157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2637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124200"/>
            <a:ext cx="6705600" cy="157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2637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4749800"/>
            <a:ext cx="6705600" cy="157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54150" y="6533417"/>
            <a:ext cx="7689850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9pPr>
          </a:lstStyle>
          <a:p>
            <a:pPr algn="r"/>
            <a:r>
              <a:rPr lang="en-US" sz="1500" dirty="0">
                <a:solidFill>
                  <a:srgbClr val="000000"/>
                </a:solidFill>
                <a:latin typeface="Arial" pitchFamily="-112" charset="0"/>
              </a:rPr>
              <a:t>https://</a:t>
            </a:r>
            <a:r>
              <a:rPr lang="en-US" sz="1500" dirty="0" err="1">
                <a:solidFill>
                  <a:srgbClr val="000000"/>
                </a:solidFill>
                <a:latin typeface="Arial" pitchFamily="-112" charset="0"/>
              </a:rPr>
              <a:t>en.wikipedia.org</a:t>
            </a:r>
            <a:r>
              <a:rPr lang="en-US" sz="1500" dirty="0">
                <a:solidFill>
                  <a:srgbClr val="000000"/>
                </a:solidFill>
                <a:latin typeface="Arial" pitchFamily="-112" charset="0"/>
              </a:rPr>
              <a:t>/wiki</a:t>
            </a:r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/</a:t>
            </a:r>
            <a:r>
              <a:rPr lang="en-US" sz="1500" dirty="0" err="1" smtClean="0">
                <a:solidFill>
                  <a:srgbClr val="000000"/>
                </a:solidFill>
                <a:latin typeface="Arial" pitchFamily="-112" charset="0"/>
              </a:rPr>
              <a:t>Eeg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4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3" grpId="0" build="p" autoUpdateAnimBg="0"/>
      <p:bldP spid="82637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"/>
            <a:ext cx="8686800" cy="1143000"/>
          </a:xfrm>
        </p:spPr>
        <p:txBody>
          <a:bodyPr/>
          <a:lstStyle/>
          <a:p>
            <a:r>
              <a:rPr lang="en-US"/>
              <a:t>The Error-Related Negativity</a:t>
            </a:r>
          </a:p>
        </p:txBody>
      </p:sp>
      <p:sp>
        <p:nvSpPr>
          <p:cNvPr id="845827" name="Line 3"/>
          <p:cNvSpPr>
            <a:spLocks noChangeShapeType="1"/>
          </p:cNvSpPr>
          <p:nvPr/>
        </p:nvSpPr>
        <p:spPr bwMode="auto">
          <a:xfrm rot="5400000">
            <a:off x="4572000" y="-29067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58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6375"/>
            <a:ext cx="8461375" cy="565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Independently discovered by Falkenstein and Gehring</a:t>
            </a:r>
            <a:endParaRPr lang="en-US" sz="2000"/>
          </a:p>
        </p:txBody>
      </p:sp>
      <p:sp>
        <p:nvSpPr>
          <p:cNvPr id="845832" name="Rectangle 8"/>
          <p:cNvSpPr>
            <a:spLocks noChangeArrowheads="1"/>
          </p:cNvSpPr>
          <p:nvPr/>
        </p:nvSpPr>
        <p:spPr bwMode="auto">
          <a:xfrm>
            <a:off x="730250" y="2143125"/>
            <a:ext cx="7629525" cy="873125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4583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0" y="2222500"/>
            <a:ext cx="7366000" cy="4473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9198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600" dirty="0" smtClean="0"/>
              <a:t>Emotion-Related Components: P1</a:t>
            </a:r>
            <a:endParaRPr lang="en-US" sz="3600" dirty="0"/>
          </a:p>
        </p:txBody>
      </p:sp>
      <p:sp>
        <p:nvSpPr>
          <p:cNvPr id="85197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9" y="1311664"/>
            <a:ext cx="7281815" cy="4910215"/>
          </a:xfrm>
          <a:prstGeom prst="rect">
            <a:avLst/>
          </a:prstGeom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366874" y="6519446"/>
            <a:ext cx="7777127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 smtClean="0"/>
              <a:t>Hajcak et al. (2012, Oxford Handbook of ERP Components) 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412" y="1143000"/>
            <a:ext cx="5696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Hard to rule out low-level sensory factors (but maybe our sensory systems are tuned to emotion-relevant low-level features)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8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1" y="1754755"/>
            <a:ext cx="7720889" cy="4493826"/>
          </a:xfrm>
          <a:prstGeom prst="rect">
            <a:avLst/>
          </a:prstGeom>
        </p:spPr>
      </p:pic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600" dirty="0" smtClean="0"/>
              <a:t>Emotion-Related Components: EPN</a:t>
            </a:r>
            <a:endParaRPr lang="en-US" sz="3600" dirty="0"/>
          </a:p>
        </p:txBody>
      </p:sp>
      <p:sp>
        <p:nvSpPr>
          <p:cNvPr id="85197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366874" y="6519446"/>
            <a:ext cx="7777127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 smtClean="0"/>
              <a:t>Hajcak et al. (2012, Oxford Handbook of ERP Components) 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366" y="1187730"/>
            <a:ext cx="8269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Early Posterior Negativity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May reflect allocation of attention to emotional content of image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552" y="3689113"/>
            <a:ext cx="1701224" cy="26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42" y="1738742"/>
            <a:ext cx="7355403" cy="4825705"/>
          </a:xfrm>
          <a:prstGeom prst="rect">
            <a:avLst/>
          </a:prstGeom>
        </p:spPr>
      </p:pic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600" dirty="0" smtClean="0"/>
              <a:t>Emotion-Related Components: LPP</a:t>
            </a:r>
            <a:endParaRPr lang="en-US" sz="3600" dirty="0"/>
          </a:p>
        </p:txBody>
      </p:sp>
      <p:sp>
        <p:nvSpPr>
          <p:cNvPr id="85197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366874" y="6519446"/>
            <a:ext cx="7777127" cy="3385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 smtClean="0"/>
              <a:t>Hajcak et al. (2012, Oxford Handbook of ERP Components) 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5195" y="1005003"/>
            <a:ext cx="5436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Late Positive Potential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Reflects arousal, not valence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Relationship with P3 under debate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123" y="4404081"/>
            <a:ext cx="2652584" cy="21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Averaging</a:t>
            </a:r>
            <a:endParaRPr lang="en-US" dirty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0371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1375" y="1143000"/>
            <a:ext cx="6292817" cy="144356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0373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1992" y="3410265"/>
            <a:ext cx="2382581" cy="30973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0375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88664" y="3354204"/>
            <a:ext cx="3756069" cy="350379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1693542" y="1586251"/>
            <a:ext cx="6815586" cy="102787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1896509" y="2531165"/>
            <a:ext cx="930101" cy="373614"/>
            <a:chOff x="5149272" y="1881913"/>
            <a:chExt cx="842820" cy="338554"/>
          </a:xfrm>
        </p:grpSpPr>
        <p:sp>
          <p:nvSpPr>
            <p:cNvPr id="18" name="TextBox 17"/>
            <p:cNvSpPr txBox="1"/>
            <p:nvPr/>
          </p:nvSpPr>
          <p:spPr>
            <a:xfrm>
              <a:off x="5149272" y="1881913"/>
              <a:ext cx="665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Time</a:t>
              </a:r>
              <a:endParaRPr lang="en-US" sz="1600" dirty="0"/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5738092" y="2078182"/>
              <a:ext cx="254000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698848" y="1882241"/>
            <a:ext cx="1052912" cy="433196"/>
            <a:chOff x="2944090" y="1651793"/>
            <a:chExt cx="954107" cy="392545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rot="5400000">
              <a:off x="3648364" y="1847272"/>
              <a:ext cx="392545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944090" y="1662549"/>
              <a:ext cx="954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Voltage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12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7573297" cy="200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81400"/>
            <a:ext cx="7573297" cy="2006600"/>
          </a:xfrm>
          <a:prstGeom prst="rect">
            <a:avLst/>
          </a:prstGeom>
        </p:spPr>
      </p:pic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Phase Resetting</a:t>
            </a:r>
            <a:endParaRPr lang="en-US" dirty="0"/>
          </a:p>
        </p:txBody>
      </p:sp>
      <p:sp>
        <p:nvSpPr>
          <p:cNvPr id="82432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327" name="Text Box 7"/>
          <p:cNvSpPr txBox="1">
            <a:spLocks noChangeArrowheads="1"/>
          </p:cNvSpPr>
          <p:nvPr/>
        </p:nvSpPr>
        <p:spPr bwMode="auto">
          <a:xfrm>
            <a:off x="421620" y="1371600"/>
            <a:ext cx="6689101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Addition of transient response to ongoing oscillation</a:t>
            </a:r>
            <a:endParaRPr lang="en-US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421620" y="3657600"/>
            <a:ext cx="4831245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Phase resetting of ongoing oscillation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8600" y="57912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details, see Bastiaansen et al chapter in </a:t>
            </a:r>
            <a:r>
              <a:rPr lang="en-US" dirty="0"/>
              <a:t>The Oxford Handbook of ERP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7764" y="311202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Stimulus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707364" y="2814150"/>
            <a:ext cx="0" cy="3810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097764" y="52578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Stimulus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707364" y="4959930"/>
            <a:ext cx="0" cy="3810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454150" y="6537325"/>
            <a:ext cx="7689850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500" dirty="0" smtClean="0">
                <a:solidFill>
                  <a:srgbClr val="000000"/>
                </a:solidFill>
                <a:latin typeface="Arial" pitchFamily="-112" charset="0"/>
              </a:rPr>
              <a:t>Courtesy of T. Picton</a:t>
            </a:r>
            <a:endParaRPr lang="en-US" sz="1500" dirty="0">
              <a:solidFill>
                <a:srgbClr val="000000"/>
              </a:solidFill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7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914400"/>
          </a:xfrm>
        </p:spPr>
        <p:txBody>
          <a:bodyPr/>
          <a:lstStyle/>
          <a:p>
            <a:r>
              <a:rPr lang="en-US" dirty="0" smtClean="0"/>
              <a:t>Fourier Analysis &amp; Filtering</a:t>
            </a:r>
            <a:endParaRPr lang="en-US" dirty="0"/>
          </a:p>
        </p:txBody>
      </p:sp>
      <p:sp>
        <p:nvSpPr>
          <p:cNvPr id="826371" name="Line 3"/>
          <p:cNvSpPr>
            <a:spLocks noChangeShapeType="1"/>
          </p:cNvSpPr>
          <p:nvPr/>
        </p:nvSpPr>
        <p:spPr bwMode="auto">
          <a:xfrm rot="5400000">
            <a:off x="4572000" y="-3048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6374" name="Text Box 6"/>
          <p:cNvSpPr txBox="1">
            <a:spLocks noChangeArrowheads="1"/>
          </p:cNvSpPr>
          <p:nvPr/>
        </p:nvSpPr>
        <p:spPr bwMode="auto">
          <a:xfrm>
            <a:off x="533400" y="990600"/>
            <a:ext cx="7582996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The raw EEG is, in part, the sum of multiple oscillations at different frequencies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76400"/>
            <a:ext cx="6705600" cy="157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0" y="2209800"/>
            <a:ext cx="12255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Raw EEG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428999"/>
            <a:ext cx="7086600" cy="3412791"/>
          </a:xfrm>
          <a:prstGeom prst="rect">
            <a:avLst/>
          </a:prstGeom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33400" y="6113137"/>
            <a:ext cx="7582996" cy="707886"/>
          </a:xfrm>
          <a:prstGeom prst="rect">
            <a:avLst/>
          </a:prstGeom>
          <a:solidFill>
            <a:srgbClr val="CCFFCC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Fourier analysis allows us to recover the original frequencies from the sum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54150" y="1447800"/>
            <a:ext cx="7689850" cy="2616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Geneva" pitchFamily="-112" charset="0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rgbClr val="000000"/>
                </a:solidFill>
                <a:latin typeface="Arial" pitchFamily="-112" charset="0"/>
              </a:rPr>
              <a:t>https://</a:t>
            </a:r>
            <a:r>
              <a:rPr lang="en-US" sz="1100" dirty="0" err="1">
                <a:solidFill>
                  <a:srgbClr val="000000"/>
                </a:solidFill>
                <a:latin typeface="Arial" pitchFamily="-112" charset="0"/>
              </a:rPr>
              <a:t>en.wikipedia.org</a:t>
            </a:r>
            <a:r>
              <a:rPr lang="en-US" sz="1100" dirty="0">
                <a:solidFill>
                  <a:srgbClr val="000000"/>
                </a:solidFill>
                <a:latin typeface="Arial" pitchFamily="-112" charset="0"/>
              </a:rPr>
              <a:t>/wiki</a:t>
            </a:r>
            <a:r>
              <a:rPr lang="en-US" sz="1100" dirty="0" smtClean="0">
                <a:solidFill>
                  <a:srgbClr val="000000"/>
                </a:solidFill>
                <a:latin typeface="Arial" pitchFamily="-112" charset="0"/>
              </a:rPr>
              <a:t>/</a:t>
            </a:r>
            <a:r>
              <a:rPr lang="en-US" sz="1100" dirty="0" err="1" smtClean="0">
                <a:solidFill>
                  <a:srgbClr val="000000"/>
                </a:solidFill>
                <a:latin typeface="Arial" pitchFamily="-112" charset="0"/>
              </a:rPr>
              <a:t>Eeg</a:t>
            </a:r>
            <a:endParaRPr lang="en-US" sz="1100" dirty="0">
              <a:solidFill>
                <a:srgbClr val="000000"/>
              </a:solidFill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5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914400"/>
          </a:xfrm>
        </p:spPr>
        <p:txBody>
          <a:bodyPr/>
          <a:lstStyle/>
          <a:p>
            <a:r>
              <a:rPr lang="en-US" dirty="0" smtClean="0"/>
              <a:t>Fourier Analysis</a:t>
            </a:r>
            <a:endParaRPr lang="en-US" dirty="0"/>
          </a:p>
        </p:txBody>
      </p:sp>
      <p:sp>
        <p:nvSpPr>
          <p:cNvPr id="826371" name="Line 3"/>
          <p:cNvSpPr>
            <a:spLocks noChangeShapeType="1"/>
          </p:cNvSpPr>
          <p:nvPr/>
        </p:nvSpPr>
        <p:spPr bwMode="auto">
          <a:xfrm rot="5400000">
            <a:off x="4572000" y="-3048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black">
          <a:xfrm>
            <a:off x="419100" y="4089400"/>
            <a:ext cx="8407400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25000"/>
              <a:buFont typeface="Times" pitchFamily="-112" charset="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-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Times" pitchFamily="-112" charset="0"/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112" charset="2"/>
              <a:buChar char="n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9pPr>
          </a:lstStyle>
          <a:p>
            <a:pPr>
              <a:defRPr/>
            </a:pPr>
            <a:r>
              <a:rPr lang="en-US" sz="2000" smtClean="0"/>
              <a:t>Any waveform is equivalent to the sum of a set of sine waves of different frequencies, amplitudes and phases</a:t>
            </a:r>
          </a:p>
          <a:p>
            <a:pPr lvl="1">
              <a:defRPr/>
            </a:pPr>
            <a:r>
              <a:rPr lang="en-US" sz="1800" smtClean="0"/>
              <a:t>Time domain: Amplitude as a function of time</a:t>
            </a:r>
          </a:p>
          <a:p>
            <a:pPr lvl="1">
              <a:defRPr/>
            </a:pPr>
            <a:r>
              <a:rPr lang="en-US" sz="1800" smtClean="0"/>
              <a:t>Frequency domain: Amplitude and phase as a function of frequency</a:t>
            </a:r>
          </a:p>
          <a:p>
            <a:pPr>
              <a:defRPr/>
            </a:pPr>
            <a:r>
              <a:rPr lang="en-US" sz="2000" smtClean="0"/>
              <a:t>Fourier transform converts time domain to frequency domain</a:t>
            </a:r>
          </a:p>
          <a:p>
            <a:pPr>
              <a:defRPr/>
            </a:pPr>
            <a:r>
              <a:rPr lang="en-US" sz="2000" smtClean="0"/>
              <a:t>Inverse Fourier transform converts frequency domain to time domain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09" y="1810612"/>
            <a:ext cx="3301664" cy="20589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91" y="1375813"/>
            <a:ext cx="3184865" cy="2588768"/>
          </a:xfrm>
          <a:prstGeom prst="rect">
            <a:avLst/>
          </a:prstGeom>
        </p:spPr>
      </p:pic>
      <p:grpSp>
        <p:nvGrpSpPr>
          <p:cNvPr id="15" name="Group 7"/>
          <p:cNvGrpSpPr/>
          <p:nvPr/>
        </p:nvGrpSpPr>
        <p:grpSpPr>
          <a:xfrm>
            <a:off x="3747732" y="2272846"/>
            <a:ext cx="1508848" cy="711128"/>
            <a:chOff x="2225279" y="2963568"/>
            <a:chExt cx="1508848" cy="711128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>
              <a:off x="2659480" y="3202390"/>
              <a:ext cx="71643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10800000">
              <a:off x="2659480" y="3290818"/>
              <a:ext cx="673012" cy="1588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2225279" y="2963568"/>
              <a:ext cx="15088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Fourier Transform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5279" y="3274586"/>
              <a:ext cx="1508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Inverse Fourier Transform</a:t>
              </a:r>
              <a:endParaRPr lang="en-US" sz="1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16063" y="1477992"/>
            <a:ext cx="1467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Time Domain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978413" y="1477992"/>
            <a:ext cx="2007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Frequency Domain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49225" y="2339536"/>
            <a:ext cx="20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Amplitude (or Power)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rot="10800000" flipV="1">
            <a:off x="5829880" y="2688609"/>
            <a:ext cx="712954" cy="42334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6629400" y="2971800"/>
            <a:ext cx="163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</a:rPr>
              <a:t>(Phase, too!)</a:t>
            </a:r>
            <a:endParaRPr lang="en-US" sz="1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91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914400"/>
          </a:xfrm>
        </p:spPr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826371" name="Line 3"/>
          <p:cNvSpPr>
            <a:spLocks noChangeShapeType="1"/>
          </p:cNvSpPr>
          <p:nvPr/>
        </p:nvSpPr>
        <p:spPr bwMode="auto">
          <a:xfrm rot="5400000">
            <a:off x="4572000" y="-30480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28800"/>
            <a:ext cx="4331277" cy="461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59" y="1916834"/>
            <a:ext cx="4366491" cy="4560166"/>
          </a:xfrm>
          <a:prstGeom prst="rect">
            <a:avLst/>
          </a:prstGeom>
        </p:spPr>
      </p:pic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533400" y="990600"/>
            <a:ext cx="8077200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Low-pass filter: Remove high frequencies, pass low frequencies</a:t>
            </a:r>
          </a:p>
        </p:txBody>
      </p:sp>
    </p:spTree>
    <p:extLst>
      <p:ext uri="{BB962C8B-B14F-4D97-AF65-F5344CB8AC3E}">
        <p14:creationId xmlns:p14="http://schemas.microsoft.com/office/powerpoint/2010/main" val="326941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10767</TotalTime>
  <Words>3772</Words>
  <Application>Microsoft Macintosh PowerPoint</Application>
  <PresentationFormat>On-screen Show (4:3)</PresentationFormat>
  <Paragraphs>312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Balance</vt:lpstr>
      <vt:lpstr>The ERP Boot Camp</vt:lpstr>
      <vt:lpstr>Overview</vt:lpstr>
      <vt:lpstr>Major EEG Bands</vt:lpstr>
      <vt:lpstr>Major EEG Bands</vt:lpstr>
      <vt:lpstr>Averaging</vt:lpstr>
      <vt:lpstr>Phase Resetting</vt:lpstr>
      <vt:lpstr>Fourier Analysis &amp; Filtering</vt:lpstr>
      <vt:lpstr>Fourier Analysis</vt:lpstr>
      <vt:lpstr>Filtering</vt:lpstr>
      <vt:lpstr>Filtering</vt:lpstr>
      <vt:lpstr>Filtering</vt:lpstr>
      <vt:lpstr>Segmenting &amp; Baselining</vt:lpstr>
      <vt:lpstr>Reason 1: DC Offset</vt:lpstr>
      <vt:lpstr>Reason 2: Baseline Drift</vt:lpstr>
      <vt:lpstr>How to Correct Baseline</vt:lpstr>
      <vt:lpstr>Baseline Noise Example</vt:lpstr>
      <vt:lpstr>Differential Overlap</vt:lpstr>
      <vt:lpstr>Drift Over Time</vt:lpstr>
      <vt:lpstr>What to look for…</vt:lpstr>
      <vt:lpstr>Response-Locked Baseline</vt:lpstr>
      <vt:lpstr>Difference Waves</vt:lpstr>
      <vt:lpstr>Slope Illusion</vt:lpstr>
      <vt:lpstr>Example: N170</vt:lpstr>
      <vt:lpstr>Example: N170</vt:lpstr>
      <vt:lpstr>N170 and Development</vt:lpstr>
      <vt:lpstr>PowerPoint Presentation</vt:lpstr>
      <vt:lpstr>PowerPoint Presentation</vt:lpstr>
      <vt:lpstr>Shortcomings of Difference Waves</vt:lpstr>
      <vt:lpstr>Order of Processing Steps</vt:lpstr>
      <vt:lpstr>PowerPoint Presentation</vt:lpstr>
      <vt:lpstr>P3, Probability, &amp; Stimulus Evaluation Time</vt:lpstr>
      <vt:lpstr>A Gedankenexperiment</vt:lpstr>
      <vt:lpstr>The N2pc Component</vt:lpstr>
      <vt:lpstr>The Lateralized Readiness Potential (LRP)</vt:lpstr>
      <vt:lpstr>The Lateralized Readiness Potential (LRP)</vt:lpstr>
      <vt:lpstr>Visual Sensory Responses</vt:lpstr>
      <vt:lpstr>Auditory Sensory Responses</vt:lpstr>
      <vt:lpstr>Mismatch Negativity (MMN)</vt:lpstr>
      <vt:lpstr>N400</vt:lpstr>
      <vt:lpstr>The Error-Related Negativity</vt:lpstr>
      <vt:lpstr>Emotion-Related Components: P1</vt:lpstr>
      <vt:lpstr>Emotion-Related Components: EPN</vt:lpstr>
      <vt:lpstr>Emotion-Related Components: LPP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Boot Camp Lecture #1</dc:title>
  <cp:lastModifiedBy>Steve Luck</cp:lastModifiedBy>
  <cp:revision>362</cp:revision>
  <cp:lastPrinted>2011-06-16T20:31:59Z</cp:lastPrinted>
  <dcterms:created xsi:type="dcterms:W3CDTF">2010-12-12T23:38:32Z</dcterms:created>
  <dcterms:modified xsi:type="dcterms:W3CDTF">2015-07-23T17:43:18Z</dcterms:modified>
</cp:coreProperties>
</file>